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Comestare is the launchpad for AI-built projects. Millions of people now build with AI, but the projects come out broken, insecure, half-finished, and with no customers. We take any project — even an idea — and fix it, finish it, secure it, ship it, and market it to its first 1,000 customers. Delivered by senior software and security engineers.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Honest framing — strength, not weakness: the entire platform is already built and running. Delivery is handled by the founder plus a vetted network of senior software and security engineers. This round funds distribution and the first in-house hires — not building the product. Replace with real waitlist numbers as soon as you have them.</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AI build tools created millions of broken, insecure projects — they made the mess. AI marketing tools do one slice of the last step. Agencies don't specialize in AI-builds. We're the only ones who fix, secure, ship, AND market, end-to-end, with security built in.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Conservative base case: expert Services carry Year 1 to near break-even on cash; managed marketing and AI SaaS tools compound into recurring revenue, reaching a balanced ~$2.5M business by Year 3. These are model assumptions; levers are in the data room.</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We're sizing this to the right partners, including strategic GCC investors. The money buys distribution, the first in-house hires (engineer + security), and the metrics that justify a priced seed. Milestones: launch → 1,000 paying → repeatable economics → GCC beachhead.</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Most pre-seed founders pitch a deck. I'm pitching a working, bilingual, multi-service platform I built and deployed myself — and a vetted network of senior software and security engineers who deliver. Give me a team and a budget and I'll scale delivery and distribution.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Comestare is where the next generation of builders go to ship. We fix, secure, launch, and market any AI-built project to its first 1,000 customers — starting in the market that's paying to be digitized. Close with the ask and contact.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AI now lets anyone generate a product. But what comes out is usually broken, insecure, unfinished, unlaunched, and has no customers. 'Vibe coders' ship code they don't understand. Agencies don't do AI-builds. There's no trusted place to take an AI-built project the last mile. And some people don't even know what to build.</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AI 10x'd the number of people shipping projects, but not the number who can finish, secure, or market them. Whoever owns the finishing layer wins this cycle. And Vision 2030 is funding 1.3M+ Saudi SMEs to build and go digital — in Arabic.</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Demo the free AI tool live if you can — it's the front door. But the product is the full lifecycle: enter at any stage, and our engineers fix, complete, secure, and ship it, then market it to your first 1,000 customers.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Customers enter at any stage. Don't know what to build? We ideate. Built something broken with AI? We fix it. Half-done? We complete it. Worried about security? We audit and harden it. Ready? We ship it. Live but no customers? We market it. AI tools speed each step; senior engineers do the work that matters.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It's not a caption writer. It's an expert team plus AI tooling covering the whole lifecycle — the AI tools are the front door, the senior engineers are the product, and managed marketing drives the outcome.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Expert Services — delivered by a vetted engineer network at high margin — are the core revenue and the cash engine. Managed marketing is recurring. The AI tools are the lead magnet that feeds both. Because delivery is a network, not heavy payroll, we don't burn cash to grow.</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 don't need a big slice. Capturing a rounding error is a multi-million-dollar business. The number of AI-built projects is exploding — each is a future customer. Saudi alone: 1.3M+ SMEs, Vision 2030 funding, Arabic-first uncontested.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free AI tool is the lead magnet — every run is a qualified lead that we convert to a high-ticket Services or marketing customer. Build-in-public, SEO, and communities add cheap reach; the Arabic market gives uncontested CAC. (Note the dual meaning of '1,000 customers' — it's our GTM goal AND the promise we make to each client.)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Rectangle 1"/>
          <p:cNvSpPr/>
          <p:nvPr/>
        </p:nvSpPr>
        <p:spPr>
          <a:xfrm>
            <a:off x="0" y="0"/>
            <a:ext cx="256032" cy="685800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005840" y="1828800"/>
            <a:ext cx="10058400" cy="457200"/>
          </a:xfrm>
          <a:prstGeom prst="rect">
            <a:avLst/>
          </a:prstGeom>
          <a:noFill/>
        </p:spPr>
        <p:txBody>
          <a:bodyPr wrap="square" anchor="t" lIns="0" rIns="0" tIns="0" bIns="0">
            <a:spAutoFit/>
          </a:bodyPr>
          <a:lstStyle/>
          <a:p>
            <a:r>
              <a:rPr sz="1600" b="1" i="0" spc="400">
                <a:solidFill>
                  <a:srgbClr val="C9A24B"/>
                </a:solidFill>
                <a:latin typeface="Consolas"/>
              </a:rPr>
              <a:t>COMESTARE</a:t>
            </a:r>
          </a:p>
        </p:txBody>
      </p:sp>
      <p:sp>
        <p:nvSpPr>
          <p:cNvPr id="4" name="TextBox 3"/>
          <p:cNvSpPr txBox="1"/>
          <p:nvPr/>
        </p:nvSpPr>
        <p:spPr>
          <a:xfrm>
            <a:off x="960120" y="2377440"/>
            <a:ext cx="10424160" cy="1828800"/>
          </a:xfrm>
          <a:prstGeom prst="rect">
            <a:avLst/>
          </a:prstGeom>
          <a:noFill/>
        </p:spPr>
        <p:txBody>
          <a:bodyPr wrap="square" anchor="t" lIns="0" rIns="0" tIns="0" bIns="0">
            <a:spAutoFit/>
          </a:bodyPr>
          <a:lstStyle/>
          <a:p>
            <a:r>
              <a:rPr sz="4200" b="1" i="0">
                <a:solidFill>
                  <a:srgbClr val="F4F0E6"/>
                </a:solidFill>
                <a:latin typeface="Georgia"/>
              </a:rPr>
              <a:t>You built it with AI.
We make it </a:t>
            </a:r>
            <a:r>
              <a:rPr sz="4200" b="1" i="1">
                <a:solidFill>
                  <a:srgbClr val="C9A24B"/>
                </a:solidFill>
                <a:latin typeface="Georgia"/>
              </a:rPr>
              <a:t>real.</a:t>
            </a:r>
          </a:p>
        </p:txBody>
      </p:sp>
      <p:sp>
        <p:nvSpPr>
          <p:cNvPr id="5" name="TextBox 4"/>
          <p:cNvSpPr txBox="1"/>
          <p:nvPr/>
        </p:nvSpPr>
        <p:spPr>
          <a:xfrm>
            <a:off x="1005840" y="4297680"/>
            <a:ext cx="10058400" cy="548640"/>
          </a:xfrm>
          <a:prstGeom prst="rect">
            <a:avLst/>
          </a:prstGeom>
          <a:noFill/>
        </p:spPr>
        <p:txBody>
          <a:bodyPr wrap="square" anchor="t" lIns="0" rIns="0" tIns="0" bIns="0">
            <a:spAutoFit/>
          </a:bodyPr>
          <a:lstStyle/>
          <a:p>
            <a:r>
              <a:rPr sz="1700" b="0" i="0">
                <a:solidFill>
                  <a:srgbClr val="9A958A"/>
                </a:solidFill>
                <a:latin typeface="Calibri"/>
              </a:rPr>
              <a:t>Fix · finish · secure · ship · market — to your first 1,000 customers. EN &amp; AR.</a:t>
            </a:r>
          </a:p>
        </p:txBody>
      </p:sp>
      <p:sp>
        <p:nvSpPr>
          <p:cNvPr id="6" name="Rectangle 5"/>
          <p:cNvSpPr/>
          <p:nvPr/>
        </p:nvSpPr>
        <p:spPr>
          <a:xfrm>
            <a:off x="1024128" y="4983480"/>
            <a:ext cx="182880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005840" y="5852160"/>
            <a:ext cx="10058400" cy="457200"/>
          </a:xfrm>
          <a:prstGeom prst="rect">
            <a:avLst/>
          </a:prstGeom>
          <a:noFill/>
        </p:spPr>
        <p:txBody>
          <a:bodyPr wrap="square" anchor="t" lIns="0" rIns="0" tIns="0" bIns="0">
            <a:spAutoFit/>
          </a:bodyPr>
          <a:lstStyle/>
          <a:p>
            <a:r>
              <a:rPr sz="1200" b="0" i="0">
                <a:solidFill>
                  <a:srgbClr val="9A958A"/>
                </a:solidFill>
                <a:latin typeface="Consolas"/>
              </a:rPr>
              <a:t>Abedalaziz Alezeizat   ·   abedalazeiz4@gmail.com   ·   comestare.com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TRACTION &amp; STATUS</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Pre-launch by choice.
The whole platform already runs.</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2743200"/>
            <a:ext cx="6766560" cy="3566160"/>
          </a:xfrm>
          <a:prstGeom prst="rect">
            <a:avLst/>
          </a:prstGeom>
          <a:noFill/>
        </p:spPr>
        <p:txBody>
          <a:bodyPr wrap="square" anchor="t" lIns="0" rIns="0" tIns="0" bIns="0">
            <a:spAutoFit/>
          </a:bodyPr>
          <a:lstStyle/>
          <a:p>
            <a:pPr>
              <a:lnSpc>
                <a:spcPct val="110000"/>
              </a:lnSpc>
              <a:spcAft>
                <a:spcPts val="1000"/>
              </a:spcAft>
            </a:pPr>
            <a:r>
              <a:rPr sz="1800" b="1" i="0">
                <a:solidFill>
                  <a:srgbClr val="C9A24B"/>
                </a:solidFill>
                <a:latin typeface="Calibri"/>
              </a:rPr>
              <a:t>▸  </a:t>
            </a:r>
            <a:r>
              <a:rPr sz="1800" b="0" i="0">
                <a:solidFill>
                  <a:srgbClr val="F4F0E6"/>
                </a:solidFill>
                <a:latin typeface="Calibri"/>
              </a:rPr>
              <a:t>Platform built &amp; deployed — frontend + 3 backends + billing.</a:t>
            </a:r>
          </a:p>
          <a:p>
            <a:pPr>
              <a:lnSpc>
                <a:spcPct val="110000"/>
              </a:lnSpc>
              <a:spcAft>
                <a:spcPts val="1000"/>
              </a:spcAft>
            </a:pPr>
            <a:r>
              <a:rPr sz="1800" b="1" i="0">
                <a:solidFill>
                  <a:srgbClr val="C9A24B"/>
                </a:solidFill>
                <a:latin typeface="Calibri"/>
              </a:rPr>
              <a:t>▸  </a:t>
            </a:r>
            <a:r>
              <a:rPr sz="1800" b="0" i="0">
                <a:solidFill>
                  <a:srgbClr val="F4F0E6"/>
                </a:solidFill>
                <a:latin typeface="Calibri"/>
              </a:rPr>
              <a:t>Bilingual EN/AR. Admin platform live. Waitlist open.</a:t>
            </a:r>
          </a:p>
          <a:p>
            <a:pPr>
              <a:lnSpc>
                <a:spcPct val="110000"/>
              </a:lnSpc>
              <a:spcAft>
                <a:spcPts val="1000"/>
              </a:spcAft>
            </a:pPr>
            <a:r>
              <a:rPr sz="1800" b="1" i="0">
                <a:solidFill>
                  <a:srgbClr val="C9A24B"/>
                </a:solidFill>
                <a:latin typeface="Calibri"/>
              </a:rPr>
              <a:t>▸  </a:t>
            </a:r>
            <a:r>
              <a:rPr sz="1800" b="1" i="0">
                <a:solidFill>
                  <a:srgbClr val="F4F0E6"/>
                </a:solidFill>
                <a:latin typeface="Calibri"/>
              </a:rPr>
              <a:t>Founder built it </a:t>
            </a:r>
            <a:r>
              <a:rPr sz="1800" b="0" i="0">
                <a:solidFill>
                  <a:srgbClr val="9A958A"/>
                </a:solidFill>
                <a:latin typeface="Calibri"/>
              </a:rPr>
              <a:t>+ a vetted senior engineer/security network for delivery.</a:t>
            </a:r>
          </a:p>
          <a:p>
            <a:pPr>
              <a:lnSpc>
                <a:spcPct val="110000"/>
              </a:lnSpc>
              <a:spcAft>
                <a:spcPts val="1000"/>
              </a:spcAft>
            </a:pPr>
            <a:r>
              <a:rPr sz="1800" b="1" i="0">
                <a:solidFill>
                  <a:srgbClr val="C9A24B"/>
                </a:solidFill>
                <a:latin typeface="Calibri"/>
              </a:rPr>
              <a:t>▸  </a:t>
            </a:r>
            <a:r>
              <a:rPr sz="1800" b="1" i="0">
                <a:solidFill>
                  <a:srgbClr val="F4F0E6"/>
                </a:solidFill>
                <a:latin typeface="Calibri"/>
              </a:rPr>
              <a:t>This round funds distribution &amp; first hires, </a:t>
            </a:r>
            <a:r>
              <a:rPr sz="1800" b="0" i="0">
                <a:solidFill>
                  <a:srgbClr val="9A958A"/>
                </a:solidFill>
                <a:latin typeface="Calibri"/>
              </a:rPr>
              <a:t>not building the product.</a:t>
            </a:r>
          </a:p>
        </p:txBody>
      </p:sp>
      <p:sp>
        <p:nvSpPr>
          <p:cNvPr id="6" name="Rectangle 5"/>
          <p:cNvSpPr/>
          <p:nvPr/>
        </p:nvSpPr>
        <p:spPr>
          <a:xfrm>
            <a:off x="7955279" y="2560320"/>
            <a:ext cx="338328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183879" y="2688336"/>
            <a:ext cx="2926080" cy="795528"/>
          </a:xfrm>
          <a:prstGeom prst="rect">
            <a:avLst/>
          </a:prstGeom>
          <a:noFill/>
        </p:spPr>
        <p:txBody>
          <a:bodyPr wrap="square" anchor="ctr" lIns="0" rIns="0" tIns="0" bIns="0">
            <a:spAutoFit/>
          </a:bodyPr>
          <a:lstStyle/>
          <a:p>
            <a:r>
              <a:rPr sz="2200" b="1" i="0">
                <a:solidFill>
                  <a:srgbClr val="C9A24B"/>
                </a:solidFill>
                <a:latin typeface="Georgia"/>
              </a:rPr>
              <a:t>Built</a:t>
            </a:r>
          </a:p>
          <a:p>
            <a:r>
              <a:rPr sz="1100" b="0" i="0">
                <a:solidFill>
                  <a:srgbClr val="9A958A"/>
                </a:solidFill>
                <a:latin typeface="Calibri"/>
              </a:rPr>
              <a:t>full platform deployed</a:t>
            </a:r>
          </a:p>
        </p:txBody>
      </p:sp>
      <p:sp>
        <p:nvSpPr>
          <p:cNvPr id="8" name="Rectangle 7"/>
          <p:cNvSpPr/>
          <p:nvPr/>
        </p:nvSpPr>
        <p:spPr>
          <a:xfrm>
            <a:off x="7955279" y="3794760"/>
            <a:ext cx="338328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183879" y="3922776"/>
            <a:ext cx="2926080" cy="795528"/>
          </a:xfrm>
          <a:prstGeom prst="rect">
            <a:avLst/>
          </a:prstGeom>
          <a:noFill/>
        </p:spPr>
        <p:txBody>
          <a:bodyPr wrap="square" anchor="ctr" lIns="0" rIns="0" tIns="0" bIns="0">
            <a:spAutoFit/>
          </a:bodyPr>
          <a:lstStyle/>
          <a:p>
            <a:r>
              <a:rPr sz="2200" b="1" i="0">
                <a:solidFill>
                  <a:srgbClr val="C9A24B"/>
                </a:solidFill>
                <a:latin typeface="Georgia"/>
              </a:rPr>
              <a:t>Network</a:t>
            </a:r>
          </a:p>
          <a:p>
            <a:r>
              <a:rPr sz="1100" b="0" i="0">
                <a:solidFill>
                  <a:srgbClr val="9A958A"/>
                </a:solidFill>
                <a:latin typeface="Calibri"/>
              </a:rPr>
              <a:t>senior eng + security delivery</a:t>
            </a:r>
          </a:p>
        </p:txBody>
      </p:sp>
      <p:sp>
        <p:nvSpPr>
          <p:cNvPr id="10" name="Rectangle 9"/>
          <p:cNvSpPr/>
          <p:nvPr/>
        </p:nvSpPr>
        <p:spPr>
          <a:xfrm>
            <a:off x="7955279" y="5029200"/>
            <a:ext cx="338328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183879" y="5157216"/>
            <a:ext cx="2926080" cy="795528"/>
          </a:xfrm>
          <a:prstGeom prst="rect">
            <a:avLst/>
          </a:prstGeom>
          <a:noFill/>
        </p:spPr>
        <p:txBody>
          <a:bodyPr wrap="square" anchor="ctr" lIns="0" rIns="0" tIns="0" bIns="0">
            <a:spAutoFit/>
          </a:bodyPr>
          <a:lstStyle/>
          <a:p>
            <a:r>
              <a:rPr sz="2200" b="1" i="0">
                <a:solidFill>
                  <a:srgbClr val="C9A24B"/>
                </a:solidFill>
                <a:latin typeface="Georgia"/>
              </a:rPr>
              <a:t>Bilingual</a:t>
            </a:r>
          </a:p>
          <a:p>
            <a:r>
              <a:rPr sz="1100" b="0" i="0">
                <a:solidFill>
                  <a:srgbClr val="9A958A"/>
                </a:solidFill>
                <a:latin typeface="Calibri"/>
              </a:rPr>
              <a:t>EN + Arabic, RTL</a:t>
            </a:r>
          </a:p>
        </p:txBody>
      </p:sp>
      <p:sp>
        <p:nvSpPr>
          <p:cNvPr id="12" name="Rectangle 11"/>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14" name="TextBox 13"/>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10 / 15</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COMPETITION</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AI tools made the mess.
We're the cleanup crew.</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2743200"/>
            <a:ext cx="6766560" cy="3566160"/>
          </a:xfrm>
          <a:prstGeom prst="rect">
            <a:avLst/>
          </a:prstGeom>
          <a:noFill/>
        </p:spPr>
        <p:txBody>
          <a:bodyPr wrap="square" anchor="t" lIns="0" rIns="0" tIns="0" bIns="0">
            <a:spAutoFit/>
          </a:bodyPr>
          <a:lstStyle/>
          <a:p>
            <a:pPr>
              <a:lnSpc>
                <a:spcPct val="110000"/>
              </a:lnSpc>
              <a:spcAft>
                <a:spcPts val="1000"/>
              </a:spcAft>
            </a:pPr>
            <a:r>
              <a:rPr sz="1600" b="1" i="0">
                <a:solidFill>
                  <a:srgbClr val="C9A24B"/>
                </a:solidFill>
                <a:latin typeface="Calibri"/>
              </a:rPr>
              <a:t>▸  </a:t>
            </a:r>
            <a:r>
              <a:rPr sz="1600" b="1" i="0">
                <a:solidFill>
                  <a:srgbClr val="F4F0E6"/>
                </a:solidFill>
                <a:latin typeface="Calibri"/>
              </a:rPr>
              <a:t>AI build tools (Cursor, Lovable, v0): </a:t>
            </a:r>
            <a:r>
              <a:rPr sz="1600" b="0" i="0">
                <a:solidFill>
                  <a:srgbClr val="9A958A"/>
                </a:solidFill>
                <a:latin typeface="Calibri"/>
              </a:rPr>
              <a:t>generate broken, insecure projects.</a:t>
            </a:r>
          </a:p>
          <a:p>
            <a:pPr>
              <a:lnSpc>
                <a:spcPct val="110000"/>
              </a:lnSpc>
              <a:spcAft>
                <a:spcPts val="1000"/>
              </a:spcAft>
            </a:pPr>
            <a:r>
              <a:rPr sz="1600" b="1" i="0">
                <a:solidFill>
                  <a:srgbClr val="C9A24B"/>
                </a:solidFill>
                <a:latin typeface="Calibri"/>
              </a:rPr>
              <a:t>▸  </a:t>
            </a:r>
            <a:r>
              <a:rPr sz="1600" b="1" i="0">
                <a:solidFill>
                  <a:srgbClr val="F4F0E6"/>
                </a:solidFill>
                <a:latin typeface="Calibri"/>
              </a:rPr>
              <a:t>AI marketing/content tools: </a:t>
            </a:r>
            <a:r>
              <a:rPr sz="1600" b="0" i="0">
                <a:solidFill>
                  <a:srgbClr val="9A958A"/>
                </a:solidFill>
                <a:latin typeface="Calibri"/>
              </a:rPr>
              <a:t>one slice of the last step.</a:t>
            </a:r>
          </a:p>
          <a:p>
            <a:pPr>
              <a:lnSpc>
                <a:spcPct val="110000"/>
              </a:lnSpc>
              <a:spcAft>
                <a:spcPts val="1000"/>
              </a:spcAft>
            </a:pPr>
            <a:r>
              <a:rPr sz="1600" b="1" i="0">
                <a:solidFill>
                  <a:srgbClr val="C9A24B"/>
                </a:solidFill>
                <a:latin typeface="Calibri"/>
              </a:rPr>
              <a:t>▸  </a:t>
            </a:r>
            <a:r>
              <a:rPr sz="1600" b="1" i="0">
                <a:solidFill>
                  <a:srgbClr val="F4F0E6"/>
                </a:solidFill>
                <a:latin typeface="Calibri"/>
              </a:rPr>
              <a:t>Agencies: </a:t>
            </a:r>
            <a:r>
              <a:rPr sz="1600" b="0" i="0">
                <a:solidFill>
                  <a:srgbClr val="9A958A"/>
                </a:solidFill>
                <a:latin typeface="Calibri"/>
              </a:rPr>
              <a:t>don't specialize in finishing AI builds.</a:t>
            </a:r>
          </a:p>
          <a:p>
            <a:pPr>
              <a:lnSpc>
                <a:spcPct val="110000"/>
              </a:lnSpc>
              <a:spcAft>
                <a:spcPts val="1000"/>
              </a:spcAft>
            </a:pPr>
            <a:r>
              <a:rPr sz="1600" b="1" i="0">
                <a:solidFill>
                  <a:srgbClr val="C9A24B"/>
                </a:solidFill>
                <a:latin typeface="Calibri"/>
              </a:rPr>
              <a:t>▸  </a:t>
            </a:r>
            <a:r>
              <a:rPr sz="1600" b="1" i="0">
                <a:solidFill>
                  <a:srgbClr val="F4F0E6"/>
                </a:solidFill>
                <a:latin typeface="Calibri"/>
              </a:rPr>
              <a:t>Security tools: </a:t>
            </a:r>
            <a:r>
              <a:rPr sz="1600" b="0" i="0">
                <a:solidFill>
                  <a:srgbClr val="9A958A"/>
                </a:solidFill>
                <a:latin typeface="Calibri"/>
              </a:rPr>
              <a:t>point solutions, disconnected from build/ship.</a:t>
            </a:r>
          </a:p>
        </p:txBody>
      </p:sp>
      <p:sp>
        <p:nvSpPr>
          <p:cNvPr id="6" name="Rectangle 5"/>
          <p:cNvSpPr/>
          <p:nvPr/>
        </p:nvSpPr>
        <p:spPr>
          <a:xfrm>
            <a:off x="7315200" y="2651760"/>
            <a:ext cx="402336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543800" y="2779776"/>
            <a:ext cx="3566160" cy="795528"/>
          </a:xfrm>
          <a:prstGeom prst="rect">
            <a:avLst/>
          </a:prstGeom>
          <a:noFill/>
        </p:spPr>
        <p:txBody>
          <a:bodyPr wrap="square" anchor="ctr" lIns="0" rIns="0" tIns="0" bIns="0">
            <a:spAutoFit/>
          </a:bodyPr>
          <a:lstStyle/>
          <a:p>
            <a:r>
              <a:rPr sz="2200" b="1" i="0">
                <a:solidFill>
                  <a:srgbClr val="C9A24B"/>
                </a:solidFill>
                <a:latin typeface="Georgia"/>
              </a:rPr>
              <a:t>Fix → ship → market</a:t>
            </a:r>
          </a:p>
          <a:p>
            <a:r>
              <a:rPr sz="1100" b="0" i="0">
                <a:solidFill>
                  <a:srgbClr val="9A958A"/>
                </a:solidFill>
                <a:latin typeface="Calibri"/>
              </a:rPr>
              <a:t>end-to-end, any stage</a:t>
            </a:r>
          </a:p>
        </p:txBody>
      </p:sp>
      <p:sp>
        <p:nvSpPr>
          <p:cNvPr id="8" name="Rectangle 7"/>
          <p:cNvSpPr/>
          <p:nvPr/>
        </p:nvSpPr>
        <p:spPr>
          <a:xfrm>
            <a:off x="7315200" y="3886200"/>
            <a:ext cx="402336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7543800" y="4014216"/>
            <a:ext cx="3566160" cy="795528"/>
          </a:xfrm>
          <a:prstGeom prst="rect">
            <a:avLst/>
          </a:prstGeom>
          <a:noFill/>
        </p:spPr>
        <p:txBody>
          <a:bodyPr wrap="square" anchor="ctr" lIns="0" rIns="0" tIns="0" bIns="0">
            <a:spAutoFit/>
          </a:bodyPr>
          <a:lstStyle/>
          <a:p>
            <a:r>
              <a:rPr sz="2200" b="1" i="0">
                <a:solidFill>
                  <a:srgbClr val="C9A24B"/>
                </a:solidFill>
                <a:latin typeface="Georgia"/>
              </a:rPr>
              <a:t>Human experts</a:t>
            </a:r>
          </a:p>
          <a:p>
            <a:r>
              <a:rPr sz="1100" b="0" i="0">
                <a:solidFill>
                  <a:srgbClr val="9A958A"/>
                </a:solidFill>
                <a:latin typeface="Calibri"/>
              </a:rPr>
              <a:t>finish what AI started</a:t>
            </a:r>
          </a:p>
        </p:txBody>
      </p:sp>
      <p:sp>
        <p:nvSpPr>
          <p:cNvPr id="10" name="Rectangle 9"/>
          <p:cNvSpPr/>
          <p:nvPr/>
        </p:nvSpPr>
        <p:spPr>
          <a:xfrm>
            <a:off x="7315200" y="5120640"/>
            <a:ext cx="402336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543800" y="5248656"/>
            <a:ext cx="3566160" cy="795528"/>
          </a:xfrm>
          <a:prstGeom prst="rect">
            <a:avLst/>
          </a:prstGeom>
          <a:noFill/>
        </p:spPr>
        <p:txBody>
          <a:bodyPr wrap="square" anchor="ctr" lIns="0" rIns="0" tIns="0" bIns="0">
            <a:spAutoFit/>
          </a:bodyPr>
          <a:lstStyle/>
          <a:p>
            <a:r>
              <a:rPr sz="2200" b="1" i="0">
                <a:solidFill>
                  <a:srgbClr val="C9A24B"/>
                </a:solidFill>
                <a:latin typeface="Georgia"/>
              </a:rPr>
              <a:t>Security built-in</a:t>
            </a:r>
          </a:p>
          <a:p>
            <a:r>
              <a:rPr sz="1100" b="0" i="0">
                <a:solidFill>
                  <a:srgbClr val="9A958A"/>
                </a:solidFill>
                <a:latin typeface="Calibri"/>
              </a:rPr>
              <a:t>PDPL/GDPR, not an add-on</a:t>
            </a:r>
          </a:p>
        </p:txBody>
      </p:sp>
      <p:sp>
        <p:nvSpPr>
          <p:cNvPr id="12" name="Rectangle 11"/>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14" name="TextBox 13"/>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11 / 15</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FINANCIAL PROJECTION</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Cash now, recurring later.</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5" name="Table 4"/>
          <p:cNvGraphicFramePr>
            <a:graphicFrameLocks noGrp="1"/>
          </p:cNvGraphicFramePr>
          <p:nvPr/>
        </p:nvGraphicFramePr>
        <p:xfrm>
          <a:off x="822960" y="2743200"/>
          <a:ext cx="10515600" cy="2103120"/>
        </p:xfrm>
        <a:graphic>
          <a:graphicData uri="http://schemas.openxmlformats.org/drawingml/2006/table">
            <a:tbl>
              <a:tblPr firstRow="1" bandRow="1">
                <a:tableStyleId>{5C22544A-7EE6-4342-B048-85BDC9FD1C3A}</a:tableStyleId>
              </a:tblPr>
              <a:tblGrid>
                <a:gridCol w="2926080"/>
                <a:gridCol w="2532888"/>
                <a:gridCol w="2532888"/>
                <a:gridCol w="2523744"/>
              </a:tblGrid>
              <a:tr h="525780">
                <a:tc>
                  <a:txBody>
                    <a:bodyPr/>
                    <a:lstStyle/>
                    <a:p>
                      <a:r>
                        <a:rPr sz="1400" b="1" i="0">
                          <a:solidFill>
                            <a:srgbClr val="C9A24B"/>
                          </a:solidFill>
                          <a:latin typeface="Consolas"/>
                        </a:rPr>
                        <a:t/>
                      </a:r>
                    </a:p>
                  </a:txBody>
                  <a:tcPr marL="109728" marR="91440" marT="45720" marB="45720" anchor="ctr">
                    <a:solidFill>
                      <a:srgbClr val="17171A"/>
                    </a:solidFill>
                  </a:tcPr>
                </a:tc>
                <a:tc>
                  <a:txBody>
                    <a:bodyPr/>
                    <a:lstStyle/>
                    <a:p>
                      <a:r>
                        <a:rPr sz="1400" b="1" i="0">
                          <a:solidFill>
                            <a:srgbClr val="C9A24B"/>
                          </a:solidFill>
                          <a:latin typeface="Consolas"/>
                        </a:rPr>
                        <a:t>Year 1</a:t>
                      </a:r>
                    </a:p>
                  </a:txBody>
                  <a:tcPr marL="109728" marR="91440" marT="45720" marB="45720" anchor="ctr">
                    <a:solidFill>
                      <a:srgbClr val="17171A"/>
                    </a:solidFill>
                  </a:tcPr>
                </a:tc>
                <a:tc>
                  <a:txBody>
                    <a:bodyPr/>
                    <a:lstStyle/>
                    <a:p>
                      <a:r>
                        <a:rPr sz="1400" b="1" i="0">
                          <a:solidFill>
                            <a:srgbClr val="C9A24B"/>
                          </a:solidFill>
                          <a:latin typeface="Consolas"/>
                        </a:rPr>
                        <a:t>Year 2</a:t>
                      </a:r>
                    </a:p>
                  </a:txBody>
                  <a:tcPr marL="109728" marR="91440" marT="45720" marB="45720" anchor="ctr">
                    <a:solidFill>
                      <a:srgbClr val="17171A"/>
                    </a:solidFill>
                  </a:tcPr>
                </a:tc>
                <a:tc>
                  <a:txBody>
                    <a:bodyPr/>
                    <a:lstStyle/>
                    <a:p>
                      <a:r>
                        <a:rPr sz="1400" b="1" i="0">
                          <a:solidFill>
                            <a:srgbClr val="C9A24B"/>
                          </a:solidFill>
                          <a:latin typeface="Consolas"/>
                        </a:rPr>
                        <a:t>Year 3</a:t>
                      </a:r>
                    </a:p>
                  </a:txBody>
                  <a:tcPr marL="109728" marR="91440" marT="45720" marB="45720" anchor="ctr">
                    <a:solidFill>
                      <a:srgbClr val="17171A"/>
                    </a:solidFill>
                  </a:tcPr>
                </a:tc>
              </a:tr>
              <a:tr h="525780">
                <a:tc>
                  <a:txBody>
                    <a:bodyPr/>
                    <a:lstStyle/>
                    <a:p>
                      <a:r>
                        <a:rPr sz="1400" b="0" i="0">
                          <a:solidFill>
                            <a:srgbClr val="F4F0E6"/>
                          </a:solidFill>
                          <a:latin typeface="Calibri"/>
                        </a:rPr>
                        <a:t>Total revenue</a:t>
                      </a:r>
                    </a:p>
                  </a:txBody>
                  <a:tcPr marL="109728" marR="91440" marT="45720" marB="45720" anchor="ctr">
                    <a:solidFill>
                      <a:srgbClr val="0E0E10"/>
                    </a:solidFill>
                  </a:tcPr>
                </a:tc>
                <a:tc>
                  <a:txBody>
                    <a:bodyPr/>
                    <a:lstStyle/>
                    <a:p>
                      <a:r>
                        <a:rPr sz="1400" b="0" i="0">
                          <a:solidFill>
                            <a:srgbClr val="F4F0E6"/>
                          </a:solidFill>
                          <a:latin typeface="Calibri"/>
                        </a:rPr>
                        <a:t>~$100K</a:t>
                      </a:r>
                    </a:p>
                  </a:txBody>
                  <a:tcPr marL="109728" marR="91440" marT="45720" marB="45720" anchor="ctr">
                    <a:solidFill>
                      <a:srgbClr val="0E0E10"/>
                    </a:solidFill>
                  </a:tcPr>
                </a:tc>
                <a:tc>
                  <a:txBody>
                    <a:bodyPr/>
                    <a:lstStyle/>
                    <a:p>
                      <a:r>
                        <a:rPr sz="1400" b="0" i="0">
                          <a:solidFill>
                            <a:srgbClr val="F4F0E6"/>
                          </a:solidFill>
                          <a:latin typeface="Calibri"/>
                        </a:rPr>
                        <a:t>~$750K</a:t>
                      </a:r>
                    </a:p>
                  </a:txBody>
                  <a:tcPr marL="109728" marR="91440" marT="45720" marB="45720" anchor="ctr">
                    <a:solidFill>
                      <a:srgbClr val="0E0E10"/>
                    </a:solidFill>
                  </a:tcPr>
                </a:tc>
                <a:tc>
                  <a:txBody>
                    <a:bodyPr/>
                    <a:lstStyle/>
                    <a:p>
                      <a:r>
                        <a:rPr sz="1400" b="0" i="0">
                          <a:solidFill>
                            <a:srgbClr val="F4F0E6"/>
                          </a:solidFill>
                          <a:latin typeface="Calibri"/>
                        </a:rPr>
                        <a:t>~$2.5M</a:t>
                      </a:r>
                    </a:p>
                  </a:txBody>
                  <a:tcPr marL="109728" marR="91440" marT="45720" marB="45720" anchor="ctr">
                    <a:solidFill>
                      <a:srgbClr val="0E0E10"/>
                    </a:solidFill>
                  </a:tcPr>
                </a:tc>
              </a:tr>
              <a:tr h="525780">
                <a:tc>
                  <a:txBody>
                    <a:bodyPr/>
                    <a:lstStyle/>
                    <a:p>
                      <a:r>
                        <a:rPr sz="1400" b="0" i="0">
                          <a:solidFill>
                            <a:srgbClr val="F4F0E6"/>
                          </a:solidFill>
                          <a:latin typeface="Calibri"/>
                        </a:rPr>
                        <a:t>EOY SaaS MRR</a:t>
                      </a:r>
                    </a:p>
                  </a:txBody>
                  <a:tcPr marL="109728" marR="91440" marT="45720" marB="45720" anchor="ctr">
                    <a:solidFill>
                      <a:srgbClr val="0E0E10"/>
                    </a:solidFill>
                  </a:tcPr>
                </a:tc>
                <a:tc>
                  <a:txBody>
                    <a:bodyPr/>
                    <a:lstStyle/>
                    <a:p>
                      <a:r>
                        <a:rPr sz="1400" b="0" i="0">
                          <a:solidFill>
                            <a:srgbClr val="F4F0E6"/>
                          </a:solidFill>
                          <a:latin typeface="Calibri"/>
                        </a:rPr>
                        <a:t>~$7K</a:t>
                      </a:r>
                    </a:p>
                  </a:txBody>
                  <a:tcPr marL="109728" marR="91440" marT="45720" marB="45720" anchor="ctr">
                    <a:solidFill>
                      <a:srgbClr val="0E0E10"/>
                    </a:solidFill>
                  </a:tcPr>
                </a:tc>
                <a:tc>
                  <a:txBody>
                    <a:bodyPr/>
                    <a:lstStyle/>
                    <a:p>
                      <a:r>
                        <a:rPr sz="1400" b="0" i="0">
                          <a:solidFill>
                            <a:srgbClr val="F4F0E6"/>
                          </a:solidFill>
                          <a:latin typeface="Calibri"/>
                        </a:rPr>
                        <a:t>~$56K</a:t>
                      </a:r>
                    </a:p>
                  </a:txBody>
                  <a:tcPr marL="109728" marR="91440" marT="45720" marB="45720" anchor="ctr">
                    <a:solidFill>
                      <a:srgbClr val="0E0E10"/>
                    </a:solidFill>
                  </a:tcPr>
                </a:tc>
                <a:tc>
                  <a:txBody>
                    <a:bodyPr/>
                    <a:lstStyle/>
                    <a:p>
                      <a:r>
                        <a:rPr sz="1400" b="0" i="0">
                          <a:solidFill>
                            <a:srgbClr val="F4F0E6"/>
                          </a:solidFill>
                          <a:latin typeface="Calibri"/>
                        </a:rPr>
                        <a:t>~$245K</a:t>
                      </a:r>
                    </a:p>
                  </a:txBody>
                  <a:tcPr marL="109728" marR="91440" marT="45720" marB="45720" anchor="ctr">
                    <a:solidFill>
                      <a:srgbClr val="0E0E10"/>
                    </a:solidFill>
                  </a:tcPr>
                </a:tc>
              </a:tr>
              <a:tr h="525780">
                <a:tc>
                  <a:txBody>
                    <a:bodyPr/>
                    <a:lstStyle/>
                    <a:p>
                      <a:r>
                        <a:rPr sz="1400" b="0" i="0">
                          <a:solidFill>
                            <a:srgbClr val="F4F0E6"/>
                          </a:solidFill>
                          <a:latin typeface="Calibri"/>
                        </a:rPr>
                        <a:t>Mix</a:t>
                      </a:r>
                    </a:p>
                  </a:txBody>
                  <a:tcPr marL="109728" marR="91440" marT="45720" marB="45720" anchor="ctr">
                    <a:solidFill>
                      <a:srgbClr val="0E0E10"/>
                    </a:solidFill>
                  </a:tcPr>
                </a:tc>
                <a:tc>
                  <a:txBody>
                    <a:bodyPr/>
                    <a:lstStyle/>
                    <a:p>
                      <a:r>
                        <a:rPr sz="1400" b="0" i="0">
                          <a:solidFill>
                            <a:srgbClr val="F4F0E6"/>
                          </a:solidFill>
                          <a:latin typeface="Calibri"/>
                        </a:rPr>
                        <a:t>Services-led</a:t>
                      </a:r>
                    </a:p>
                  </a:txBody>
                  <a:tcPr marL="109728" marR="91440" marT="45720" marB="45720" anchor="ctr">
                    <a:solidFill>
                      <a:srgbClr val="0E0E10"/>
                    </a:solidFill>
                  </a:tcPr>
                </a:tc>
                <a:tc>
                  <a:txBody>
                    <a:bodyPr/>
                    <a:lstStyle/>
                    <a:p>
                      <a:r>
                        <a:rPr sz="1400" b="0" i="0">
                          <a:solidFill>
                            <a:srgbClr val="F4F0E6"/>
                          </a:solidFill>
                          <a:latin typeface="Calibri"/>
                        </a:rPr>
                        <a:t>Balanced</a:t>
                      </a:r>
                    </a:p>
                  </a:txBody>
                  <a:tcPr marL="109728" marR="91440" marT="45720" marB="45720" anchor="ctr">
                    <a:solidFill>
                      <a:srgbClr val="0E0E10"/>
                    </a:solidFill>
                  </a:tcPr>
                </a:tc>
                <a:tc>
                  <a:txBody>
                    <a:bodyPr/>
                    <a:lstStyle/>
                    <a:p>
                      <a:r>
                        <a:rPr sz="1400" b="0" i="0">
                          <a:solidFill>
                            <a:srgbClr val="F4F0E6"/>
                          </a:solidFill>
                          <a:latin typeface="Calibri"/>
                        </a:rPr>
                        <a:t>Services + recurring</a:t>
                      </a:r>
                    </a:p>
                  </a:txBody>
                  <a:tcPr marL="109728" marR="91440" marT="45720" marB="45720" anchor="ctr">
                    <a:solidFill>
                      <a:srgbClr val="0E0E10"/>
                    </a:solidFill>
                  </a:tcPr>
                </a:tc>
              </a:tr>
            </a:tbl>
          </a:graphicData>
        </a:graphic>
      </p:graphicFrame>
      <p:sp>
        <p:nvSpPr>
          <p:cNvPr id="6" name="TextBox 5"/>
          <p:cNvSpPr txBox="1"/>
          <p:nvPr/>
        </p:nvSpPr>
        <p:spPr>
          <a:xfrm>
            <a:off x="822960" y="5212080"/>
            <a:ext cx="10515600" cy="731520"/>
          </a:xfrm>
          <a:prstGeom prst="rect">
            <a:avLst/>
          </a:prstGeom>
          <a:noFill/>
        </p:spPr>
        <p:txBody>
          <a:bodyPr wrap="square" anchor="t" lIns="0" rIns="0" tIns="0" bIns="0">
            <a:spAutoFit/>
          </a:bodyPr>
          <a:lstStyle/>
          <a:p>
            <a:r>
              <a:rPr sz="1400" b="0" i="0">
                <a:solidFill>
                  <a:srgbClr val="9A958A"/>
                </a:solidFill>
                <a:latin typeface="Calibri"/>
              </a:rPr>
              <a:t>Conservative base case. Expert Services carry Year 1 near break-even; managed marketing + AI tools compound into recurring revenue by Year 3.</a:t>
            </a:r>
          </a:p>
        </p:txBody>
      </p:sp>
      <p:sp>
        <p:nvSpPr>
          <p:cNvPr id="7" name="Rectangle 6"/>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9" name="TextBox 8"/>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12 / 15</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THE ASK</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A milestone-based round.
12–18 months of runway.</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2743200"/>
            <a:ext cx="6766560" cy="3566160"/>
          </a:xfrm>
          <a:prstGeom prst="rect">
            <a:avLst/>
          </a:prstGeom>
          <a:noFill/>
        </p:spPr>
        <p:txBody>
          <a:bodyPr wrap="square" anchor="t" lIns="0" rIns="0" tIns="0" bIns="0">
            <a:spAutoFit/>
          </a:bodyPr>
          <a:lstStyle/>
          <a:p>
            <a:pPr>
              <a:lnSpc>
                <a:spcPct val="110000"/>
              </a:lnSpc>
              <a:spcAft>
                <a:spcPts val="1000"/>
              </a:spcAft>
            </a:pPr>
            <a:r>
              <a:rPr sz="1800" b="1" i="0">
                <a:solidFill>
                  <a:srgbClr val="C9A24B"/>
                </a:solidFill>
                <a:latin typeface="Calibri"/>
              </a:rPr>
              <a:t>▸  </a:t>
            </a:r>
            <a:r>
              <a:rPr sz="1800" b="1" i="0">
                <a:solidFill>
                  <a:srgbClr val="F4F0E6"/>
                </a:solidFill>
                <a:latin typeface="Calibri"/>
              </a:rPr>
              <a:t>50% Growth &amp; marketing </a:t>
            </a:r>
            <a:r>
              <a:rPr sz="1800" b="0" i="0">
                <a:solidFill>
                  <a:srgbClr val="9A958A"/>
                </a:solidFill>
                <a:latin typeface="Calibri"/>
              </a:rPr>
              <a:t>— acquisition, content, launch, GCC.</a:t>
            </a:r>
          </a:p>
          <a:p>
            <a:pPr>
              <a:lnSpc>
                <a:spcPct val="110000"/>
              </a:lnSpc>
              <a:spcAft>
                <a:spcPts val="1000"/>
              </a:spcAft>
            </a:pPr>
            <a:r>
              <a:rPr sz="1800" b="1" i="0">
                <a:solidFill>
                  <a:srgbClr val="C9A24B"/>
                </a:solidFill>
                <a:latin typeface="Calibri"/>
              </a:rPr>
              <a:t>▸  </a:t>
            </a:r>
            <a:r>
              <a:rPr sz="1800" b="1" i="0">
                <a:solidFill>
                  <a:srgbClr val="F4F0E6"/>
                </a:solidFill>
                <a:latin typeface="Calibri"/>
              </a:rPr>
              <a:t>30% Team </a:t>
            </a:r>
            <a:r>
              <a:rPr sz="1800" b="0" i="0">
                <a:solidFill>
                  <a:srgbClr val="9A958A"/>
                </a:solidFill>
                <a:latin typeface="Calibri"/>
              </a:rPr>
              <a:t>— first in-house engineer, security engineer, growth hire.</a:t>
            </a:r>
          </a:p>
          <a:p>
            <a:pPr>
              <a:lnSpc>
                <a:spcPct val="110000"/>
              </a:lnSpc>
              <a:spcAft>
                <a:spcPts val="1000"/>
              </a:spcAft>
            </a:pPr>
            <a:r>
              <a:rPr sz="1800" b="1" i="0">
                <a:solidFill>
                  <a:srgbClr val="C9A24B"/>
                </a:solidFill>
                <a:latin typeface="Calibri"/>
              </a:rPr>
              <a:t>▸  </a:t>
            </a:r>
            <a:r>
              <a:rPr sz="1800" b="1" i="0">
                <a:solidFill>
                  <a:srgbClr val="F4F0E6"/>
                </a:solidFill>
                <a:latin typeface="Calibri"/>
              </a:rPr>
              <a:t>20% Product &amp; ops </a:t>
            </a:r>
            <a:r>
              <a:rPr sz="1800" b="0" i="0">
                <a:solidFill>
                  <a:srgbClr val="9A958A"/>
                </a:solidFill>
                <a:latin typeface="Calibri"/>
              </a:rPr>
              <a:t>— AI/infra, payments, compliance.</a:t>
            </a:r>
          </a:p>
        </p:txBody>
      </p:sp>
      <p:sp>
        <p:nvSpPr>
          <p:cNvPr id="6" name="Rectangle 5"/>
          <p:cNvSpPr/>
          <p:nvPr/>
        </p:nvSpPr>
        <p:spPr>
          <a:xfrm>
            <a:off x="7955279" y="2560320"/>
            <a:ext cx="338328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183879" y="2688336"/>
            <a:ext cx="2926080" cy="795528"/>
          </a:xfrm>
          <a:prstGeom prst="rect">
            <a:avLst/>
          </a:prstGeom>
          <a:noFill/>
        </p:spPr>
        <p:txBody>
          <a:bodyPr wrap="square" anchor="ctr" lIns="0" rIns="0" tIns="0" bIns="0">
            <a:spAutoFit/>
          </a:bodyPr>
          <a:lstStyle/>
          <a:p>
            <a:r>
              <a:rPr sz="2200" b="1" i="0">
                <a:solidFill>
                  <a:srgbClr val="C9A24B"/>
                </a:solidFill>
                <a:latin typeface="Georgia"/>
              </a:rPr>
              <a:t>Launch</a:t>
            </a:r>
          </a:p>
          <a:p>
            <a:r>
              <a:rPr sz="1100" b="0" i="0">
                <a:solidFill>
                  <a:srgbClr val="9A958A"/>
                </a:solidFill>
                <a:latin typeface="Calibri"/>
              </a:rPr>
              <a:t>off the waitlist</a:t>
            </a:r>
          </a:p>
        </p:txBody>
      </p:sp>
      <p:sp>
        <p:nvSpPr>
          <p:cNvPr id="8" name="Rectangle 7"/>
          <p:cNvSpPr/>
          <p:nvPr/>
        </p:nvSpPr>
        <p:spPr>
          <a:xfrm>
            <a:off x="7955279" y="3794760"/>
            <a:ext cx="338328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183879" y="3922776"/>
            <a:ext cx="2926080" cy="795528"/>
          </a:xfrm>
          <a:prstGeom prst="rect">
            <a:avLst/>
          </a:prstGeom>
          <a:noFill/>
        </p:spPr>
        <p:txBody>
          <a:bodyPr wrap="square" anchor="ctr" lIns="0" rIns="0" tIns="0" bIns="0">
            <a:spAutoFit/>
          </a:bodyPr>
          <a:lstStyle/>
          <a:p>
            <a:r>
              <a:rPr sz="2200" b="1" i="0">
                <a:solidFill>
                  <a:srgbClr val="C9A24B"/>
                </a:solidFill>
                <a:latin typeface="Georgia"/>
              </a:rPr>
              <a:t>1,000</a:t>
            </a:r>
          </a:p>
          <a:p>
            <a:r>
              <a:rPr sz="1100" b="0" i="0">
                <a:solidFill>
                  <a:srgbClr val="9A958A"/>
                </a:solidFill>
                <a:latin typeface="Calibri"/>
              </a:rPr>
              <a:t>paying customers</a:t>
            </a:r>
          </a:p>
        </p:txBody>
      </p:sp>
      <p:sp>
        <p:nvSpPr>
          <p:cNvPr id="10" name="Rectangle 9"/>
          <p:cNvSpPr/>
          <p:nvPr/>
        </p:nvSpPr>
        <p:spPr>
          <a:xfrm>
            <a:off x="7955279" y="5029200"/>
            <a:ext cx="338328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183879" y="5157216"/>
            <a:ext cx="2926080" cy="795528"/>
          </a:xfrm>
          <a:prstGeom prst="rect">
            <a:avLst/>
          </a:prstGeom>
          <a:noFill/>
        </p:spPr>
        <p:txBody>
          <a:bodyPr wrap="square" anchor="ctr" lIns="0" rIns="0" tIns="0" bIns="0">
            <a:spAutoFit/>
          </a:bodyPr>
          <a:lstStyle/>
          <a:p>
            <a:r>
              <a:rPr sz="2200" b="1" i="0">
                <a:solidFill>
                  <a:srgbClr val="C9A24B"/>
                </a:solidFill>
                <a:latin typeface="Georgia"/>
              </a:rPr>
              <a:t>GCC</a:t>
            </a:r>
          </a:p>
          <a:p>
            <a:r>
              <a:rPr sz="1100" b="0" i="0">
                <a:solidFill>
                  <a:srgbClr val="9A958A"/>
                </a:solidFill>
                <a:latin typeface="Calibri"/>
              </a:rPr>
              <a:t>beachhead + local payments</a:t>
            </a:r>
          </a:p>
        </p:txBody>
      </p:sp>
      <p:sp>
        <p:nvSpPr>
          <p:cNvPr id="12" name="Rectangle 11"/>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14" name="TextBox 13"/>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13 / 15</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WHY THIS FOUNDER</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Not a deck. A working,
bilingual, multi-service platform.</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2743200"/>
            <a:ext cx="6766560" cy="3566160"/>
          </a:xfrm>
          <a:prstGeom prst="rect">
            <a:avLst/>
          </a:prstGeom>
          <a:noFill/>
        </p:spPr>
        <p:txBody>
          <a:bodyPr wrap="square" anchor="t" lIns="0" rIns="0" tIns="0" bIns="0">
            <a:spAutoFit/>
          </a:bodyPr>
          <a:lstStyle/>
          <a:p>
            <a:pPr>
              <a:lnSpc>
                <a:spcPct val="110000"/>
              </a:lnSpc>
              <a:spcAft>
                <a:spcPts val="1000"/>
              </a:spcAft>
            </a:pPr>
            <a:r>
              <a:rPr sz="1800" b="1" i="0">
                <a:solidFill>
                  <a:srgbClr val="C9A24B"/>
                </a:solidFill>
                <a:latin typeface="Calibri"/>
              </a:rPr>
              <a:t>▸  </a:t>
            </a:r>
            <a:r>
              <a:rPr sz="1800" b="0" i="0">
                <a:solidFill>
                  <a:srgbClr val="F4F0E6"/>
                </a:solidFill>
                <a:latin typeface="Calibri"/>
              </a:rPr>
              <a:t>Founder shipped the entire platform — frontend, 3 backends, billing, Arabic.</a:t>
            </a:r>
          </a:p>
          <a:p>
            <a:pPr>
              <a:lnSpc>
                <a:spcPct val="110000"/>
              </a:lnSpc>
              <a:spcAft>
                <a:spcPts val="1000"/>
              </a:spcAft>
            </a:pPr>
            <a:r>
              <a:rPr sz="1800" b="1" i="0">
                <a:solidFill>
                  <a:srgbClr val="C9A24B"/>
                </a:solidFill>
                <a:latin typeface="Calibri"/>
              </a:rPr>
              <a:t>▸  </a:t>
            </a:r>
            <a:r>
              <a:rPr sz="1800" b="1" i="0">
                <a:solidFill>
                  <a:srgbClr val="F4F0E6"/>
                </a:solidFill>
                <a:latin typeface="Calibri"/>
              </a:rPr>
              <a:t>Orchestrates a vetted network </a:t>
            </a:r>
            <a:r>
              <a:rPr sz="1800" b="0" i="0">
                <a:solidFill>
                  <a:srgbClr val="9A958A"/>
                </a:solidFill>
                <a:latin typeface="Calibri"/>
              </a:rPr>
              <a:t>of senior software &amp; security engineers.</a:t>
            </a:r>
          </a:p>
          <a:p>
            <a:pPr>
              <a:lnSpc>
                <a:spcPct val="110000"/>
              </a:lnSpc>
              <a:spcAft>
                <a:spcPts val="1000"/>
              </a:spcAft>
            </a:pPr>
            <a:r>
              <a:rPr sz="1800" b="1" i="0">
                <a:solidFill>
                  <a:srgbClr val="C9A24B"/>
                </a:solidFill>
                <a:latin typeface="Calibri"/>
              </a:rPr>
              <a:t>▸  </a:t>
            </a:r>
            <a:r>
              <a:rPr sz="1800" b="1" i="0">
                <a:solidFill>
                  <a:srgbClr val="F4F0E6"/>
                </a:solidFill>
                <a:latin typeface="Calibri"/>
              </a:rPr>
              <a:t>Proof of </a:t>
            </a:r>
            <a:r>
              <a:rPr sz="1800" b="0" i="0">
                <a:solidFill>
                  <a:srgbClr val="9A958A"/>
                </a:solidFill>
                <a:latin typeface="Calibri"/>
              </a:rPr>
              <a:t>execution velocity and capital efficiency.</a:t>
            </a:r>
          </a:p>
          <a:p>
            <a:pPr>
              <a:lnSpc>
                <a:spcPct val="110000"/>
              </a:lnSpc>
              <a:spcAft>
                <a:spcPts val="1000"/>
              </a:spcAft>
            </a:pPr>
            <a:r>
              <a:rPr sz="1800" b="1" i="0">
                <a:solidFill>
                  <a:srgbClr val="C9A24B"/>
                </a:solidFill>
                <a:latin typeface="Calibri"/>
              </a:rPr>
              <a:t>▸  </a:t>
            </a:r>
            <a:r>
              <a:rPr sz="1800" b="1" i="0">
                <a:solidFill>
                  <a:srgbClr val="F4F0E6"/>
                </a:solidFill>
                <a:latin typeface="Calibri"/>
              </a:rPr>
              <a:t>Give me a team + budget — </a:t>
            </a:r>
            <a:r>
              <a:rPr sz="1800" b="0" i="0">
                <a:solidFill>
                  <a:srgbClr val="9A958A"/>
                </a:solidFill>
                <a:latin typeface="Calibri"/>
              </a:rPr>
              <a:t>I'll scale delivery and distribution.</a:t>
            </a:r>
          </a:p>
        </p:txBody>
      </p:sp>
      <p:sp>
        <p:nvSpPr>
          <p:cNvPr id="6" name="Rectangle 5"/>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8" name="TextBox 7"/>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14 / 15</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Rectangle 1"/>
          <p:cNvSpPr/>
          <p:nvPr/>
        </p:nvSpPr>
        <p:spPr>
          <a:xfrm>
            <a:off x="0" y="0"/>
            <a:ext cx="256032" cy="685800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005840" y="1828800"/>
            <a:ext cx="10058400" cy="411480"/>
          </a:xfrm>
          <a:prstGeom prst="rect">
            <a:avLst/>
          </a:prstGeom>
          <a:noFill/>
        </p:spPr>
        <p:txBody>
          <a:bodyPr wrap="square" anchor="t" lIns="0" rIns="0" tIns="0" bIns="0">
            <a:spAutoFit/>
          </a:bodyPr>
          <a:lstStyle/>
          <a:p>
            <a:r>
              <a:rPr sz="1300" b="1" i="0" spc="300">
                <a:solidFill>
                  <a:srgbClr val="C9A24B"/>
                </a:solidFill>
                <a:latin typeface="Consolas"/>
              </a:rPr>
              <a:t>THE VISION</a:t>
            </a:r>
          </a:p>
        </p:txBody>
      </p:sp>
      <p:sp>
        <p:nvSpPr>
          <p:cNvPr id="4" name="TextBox 3"/>
          <p:cNvSpPr txBox="1"/>
          <p:nvPr/>
        </p:nvSpPr>
        <p:spPr>
          <a:xfrm>
            <a:off x="960120" y="2331720"/>
            <a:ext cx="10424160" cy="2011680"/>
          </a:xfrm>
          <a:prstGeom prst="rect">
            <a:avLst/>
          </a:prstGeom>
          <a:noFill/>
        </p:spPr>
        <p:txBody>
          <a:bodyPr wrap="square" anchor="t" lIns="0" rIns="0" tIns="0" bIns="0">
            <a:spAutoFit/>
          </a:bodyPr>
          <a:lstStyle/>
          <a:p>
            <a:r>
              <a:rPr sz="3400" b="1" i="0">
                <a:solidFill>
                  <a:srgbClr val="F4F0E6"/>
                </a:solidFill>
                <a:latin typeface="Georgia"/>
              </a:rPr>
              <a:t>Where the next generation of builders
go to </a:t>
            </a:r>
            <a:r>
              <a:rPr sz="3400" b="1" i="1">
                <a:solidFill>
                  <a:srgbClr val="C9A24B"/>
                </a:solidFill>
                <a:latin typeface="Georgia"/>
              </a:rPr>
              <a:t>ship.</a:t>
            </a:r>
          </a:p>
        </p:txBody>
      </p:sp>
      <p:sp>
        <p:nvSpPr>
          <p:cNvPr id="5" name="TextBox 4"/>
          <p:cNvSpPr txBox="1"/>
          <p:nvPr/>
        </p:nvSpPr>
        <p:spPr>
          <a:xfrm>
            <a:off x="1005840" y="4160520"/>
            <a:ext cx="10241280" cy="914400"/>
          </a:xfrm>
          <a:prstGeom prst="rect">
            <a:avLst/>
          </a:prstGeom>
          <a:noFill/>
        </p:spPr>
        <p:txBody>
          <a:bodyPr wrap="square" anchor="t" lIns="0" rIns="0" tIns="0" bIns="0">
            <a:spAutoFit/>
          </a:bodyPr>
          <a:lstStyle/>
          <a:p>
            <a:r>
              <a:rPr sz="1600" b="0" i="0">
                <a:solidFill>
                  <a:srgbClr val="9A958A"/>
                </a:solidFill>
                <a:latin typeface="Calibri"/>
              </a:rPr>
              <a:t>Fix, secure, launch &amp; market any AI-built project — to its first 1,000 customers. The #1 Arabic-first builder's platform in MENA.</a:t>
            </a:r>
          </a:p>
        </p:txBody>
      </p:sp>
      <p:sp>
        <p:nvSpPr>
          <p:cNvPr id="6" name="Rectangle 5"/>
          <p:cNvSpPr/>
          <p:nvPr/>
        </p:nvSpPr>
        <p:spPr>
          <a:xfrm>
            <a:off x="1024128" y="5212080"/>
            <a:ext cx="182880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005840" y="5852160"/>
            <a:ext cx="10058400" cy="457200"/>
          </a:xfrm>
          <a:prstGeom prst="rect">
            <a:avLst/>
          </a:prstGeom>
          <a:noFill/>
        </p:spPr>
        <p:txBody>
          <a:bodyPr wrap="square" anchor="t" lIns="0" rIns="0" tIns="0" bIns="0">
            <a:spAutoFit/>
          </a:bodyPr>
          <a:lstStyle/>
          <a:p>
            <a:r>
              <a:rPr sz="1200" b="0" i="0">
                <a:solidFill>
                  <a:srgbClr val="9A958A"/>
                </a:solidFill>
                <a:latin typeface="Consolas"/>
              </a:rPr>
              <a:t>Abedalaziz Alezeizat   ·   abedalazeiz4@gmail.com   ·   comestare.com</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THE PROBLEM</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AI made it easy to build.
It left the projects broken.</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2743200"/>
            <a:ext cx="6766560" cy="3566160"/>
          </a:xfrm>
          <a:prstGeom prst="rect">
            <a:avLst/>
          </a:prstGeom>
          <a:noFill/>
        </p:spPr>
        <p:txBody>
          <a:bodyPr wrap="square" anchor="t" lIns="0" rIns="0" tIns="0" bIns="0">
            <a:spAutoFit/>
          </a:bodyPr>
          <a:lstStyle/>
          <a:p>
            <a:pPr>
              <a:lnSpc>
                <a:spcPct val="110000"/>
              </a:lnSpc>
              <a:spcAft>
                <a:spcPts val="1000"/>
              </a:spcAft>
            </a:pPr>
            <a:r>
              <a:rPr sz="1800" b="1" i="0">
                <a:solidFill>
                  <a:srgbClr val="C9A24B"/>
                </a:solidFill>
                <a:latin typeface="Calibri"/>
              </a:rPr>
              <a:t>▸  </a:t>
            </a:r>
            <a:r>
              <a:rPr sz="1800" b="1" i="0">
                <a:solidFill>
                  <a:srgbClr val="F4F0E6"/>
                </a:solidFill>
                <a:latin typeface="Calibri"/>
              </a:rPr>
              <a:t>Broken. </a:t>
            </a:r>
            <a:r>
              <a:rPr sz="1800" b="0" i="0">
                <a:solidFill>
                  <a:srgbClr val="9A958A"/>
                </a:solidFill>
                <a:latin typeface="Calibri"/>
              </a:rPr>
              <a:t>Bugs the builder can't diagnose.</a:t>
            </a:r>
          </a:p>
          <a:p>
            <a:pPr>
              <a:lnSpc>
                <a:spcPct val="110000"/>
              </a:lnSpc>
              <a:spcAft>
                <a:spcPts val="1000"/>
              </a:spcAft>
            </a:pPr>
            <a:r>
              <a:rPr sz="1800" b="1" i="0">
                <a:solidFill>
                  <a:srgbClr val="C9A24B"/>
                </a:solidFill>
                <a:latin typeface="Calibri"/>
              </a:rPr>
              <a:t>▸  </a:t>
            </a:r>
            <a:r>
              <a:rPr sz="1800" b="1" i="0">
                <a:solidFill>
                  <a:srgbClr val="F4F0E6"/>
                </a:solidFill>
                <a:latin typeface="Calibri"/>
              </a:rPr>
              <a:t>Insecure. </a:t>
            </a:r>
            <a:r>
              <a:rPr sz="1800" b="0" i="0">
                <a:solidFill>
                  <a:srgbClr val="9A958A"/>
                </a:solidFill>
                <a:latin typeface="Calibri"/>
              </a:rPr>
              <a:t>Vulnerabilities, leaked secrets, no PDPL/GDPR.</a:t>
            </a:r>
          </a:p>
          <a:p>
            <a:pPr>
              <a:lnSpc>
                <a:spcPct val="110000"/>
              </a:lnSpc>
              <a:spcAft>
                <a:spcPts val="1000"/>
              </a:spcAft>
            </a:pPr>
            <a:r>
              <a:rPr sz="1800" b="1" i="0">
                <a:solidFill>
                  <a:srgbClr val="C9A24B"/>
                </a:solidFill>
                <a:latin typeface="Calibri"/>
              </a:rPr>
              <a:t>▸  </a:t>
            </a:r>
            <a:r>
              <a:rPr sz="1800" b="1" i="0">
                <a:solidFill>
                  <a:srgbClr val="F4F0E6"/>
                </a:solidFill>
                <a:latin typeface="Calibri"/>
              </a:rPr>
              <a:t>Unfinished. </a:t>
            </a:r>
            <a:r>
              <a:rPr sz="1800" b="0" i="0">
                <a:solidFill>
                  <a:srgbClr val="9A958A"/>
                </a:solidFill>
                <a:latin typeface="Calibri"/>
              </a:rPr>
              <a:t>Stuck on the hard 30% — payments, deploy, edge cases.</a:t>
            </a:r>
          </a:p>
          <a:p>
            <a:pPr>
              <a:lnSpc>
                <a:spcPct val="110000"/>
              </a:lnSpc>
              <a:spcAft>
                <a:spcPts val="1000"/>
              </a:spcAft>
            </a:pPr>
            <a:r>
              <a:rPr sz="1800" b="1" i="0">
                <a:solidFill>
                  <a:srgbClr val="C9A24B"/>
                </a:solidFill>
                <a:latin typeface="Calibri"/>
              </a:rPr>
              <a:t>▸  </a:t>
            </a:r>
            <a:r>
              <a:rPr sz="1800" b="1" i="0">
                <a:solidFill>
                  <a:srgbClr val="F4F0E6"/>
                </a:solidFill>
                <a:latin typeface="Calibri"/>
              </a:rPr>
              <a:t>No customers. </a:t>
            </a:r>
            <a:r>
              <a:rPr sz="1800" b="0" i="0">
                <a:solidFill>
                  <a:srgbClr val="9A958A"/>
                </a:solidFill>
                <a:latin typeface="Calibri"/>
              </a:rPr>
              <a:t>Even when it's live, nobody finds it.</a:t>
            </a:r>
          </a:p>
        </p:txBody>
      </p:sp>
      <p:sp>
        <p:nvSpPr>
          <p:cNvPr id="6" name="Rectangle 5"/>
          <p:cNvSpPr/>
          <p:nvPr/>
        </p:nvSpPr>
        <p:spPr>
          <a:xfrm>
            <a:off x="7955279" y="2560320"/>
            <a:ext cx="338328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183879" y="2688336"/>
            <a:ext cx="2926080" cy="795528"/>
          </a:xfrm>
          <a:prstGeom prst="rect">
            <a:avLst/>
          </a:prstGeom>
          <a:noFill/>
        </p:spPr>
        <p:txBody>
          <a:bodyPr wrap="square" anchor="ctr" lIns="0" rIns="0" tIns="0" bIns="0">
            <a:spAutoFit/>
          </a:bodyPr>
          <a:lstStyle/>
          <a:p>
            <a:r>
              <a:rPr sz="2200" b="1" i="0">
                <a:solidFill>
                  <a:srgbClr val="C9A24B"/>
                </a:solidFill>
                <a:latin typeface="Georgia"/>
              </a:rPr>
              <a:t>Millions</a:t>
            </a:r>
          </a:p>
          <a:p>
            <a:r>
              <a:rPr sz="1100" b="0" i="0">
                <a:solidFill>
                  <a:srgbClr val="9A958A"/>
                </a:solidFill>
                <a:latin typeface="Calibri"/>
              </a:rPr>
              <a:t>AI-built projects, half-finished</a:t>
            </a:r>
          </a:p>
        </p:txBody>
      </p:sp>
      <p:sp>
        <p:nvSpPr>
          <p:cNvPr id="8" name="Rectangle 7"/>
          <p:cNvSpPr/>
          <p:nvPr/>
        </p:nvSpPr>
        <p:spPr>
          <a:xfrm>
            <a:off x="7955279" y="3794760"/>
            <a:ext cx="338328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183879" y="3922776"/>
            <a:ext cx="2926080" cy="795528"/>
          </a:xfrm>
          <a:prstGeom prst="rect">
            <a:avLst/>
          </a:prstGeom>
          <a:noFill/>
        </p:spPr>
        <p:txBody>
          <a:bodyPr wrap="square" anchor="ctr" lIns="0" rIns="0" tIns="0" bIns="0">
            <a:spAutoFit/>
          </a:bodyPr>
          <a:lstStyle/>
          <a:p>
            <a:r>
              <a:rPr sz="2200" b="1" i="0">
                <a:solidFill>
                  <a:srgbClr val="C9A24B"/>
                </a:solidFill>
                <a:latin typeface="Georgia"/>
              </a:rPr>
              <a:t>Insecure</a:t>
            </a:r>
          </a:p>
          <a:p>
            <a:r>
              <a:rPr sz="1100" b="0" i="0">
                <a:solidFill>
                  <a:srgbClr val="9A958A"/>
                </a:solidFill>
                <a:latin typeface="Calibri"/>
              </a:rPr>
              <a:t>AI code ships with vulnerabilities</a:t>
            </a:r>
          </a:p>
        </p:txBody>
      </p:sp>
      <p:sp>
        <p:nvSpPr>
          <p:cNvPr id="10" name="Rectangle 9"/>
          <p:cNvSpPr/>
          <p:nvPr/>
        </p:nvSpPr>
        <p:spPr>
          <a:xfrm>
            <a:off x="7955279" y="5029200"/>
            <a:ext cx="338328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8183879" y="5157216"/>
            <a:ext cx="2926080" cy="795528"/>
          </a:xfrm>
          <a:prstGeom prst="rect">
            <a:avLst/>
          </a:prstGeom>
          <a:noFill/>
        </p:spPr>
        <p:txBody>
          <a:bodyPr wrap="square" anchor="ctr" lIns="0" rIns="0" tIns="0" bIns="0">
            <a:spAutoFit/>
          </a:bodyPr>
          <a:lstStyle/>
          <a:p>
            <a:r>
              <a:rPr sz="2200" b="1" i="0">
                <a:solidFill>
                  <a:srgbClr val="C9A24B"/>
                </a:solidFill>
                <a:latin typeface="Georgia"/>
              </a:rPr>
              <a:t>No trusted</a:t>
            </a:r>
          </a:p>
          <a:p>
            <a:r>
              <a:rPr sz="1100" b="0" i="0">
                <a:solidFill>
                  <a:srgbClr val="9A958A"/>
                </a:solidFill>
                <a:latin typeface="Calibri"/>
              </a:rPr>
              <a:t>place to finish, secure &amp; ship them</a:t>
            </a:r>
          </a:p>
        </p:txBody>
      </p:sp>
      <p:sp>
        <p:nvSpPr>
          <p:cNvPr id="12" name="Rectangle 11"/>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14" name="TextBox 13"/>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02 / 15</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WHY NOW</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Millions can now generate code.
Almost none can finish it.</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2743200"/>
            <a:ext cx="6766560" cy="3566160"/>
          </a:xfrm>
          <a:prstGeom prst="rect">
            <a:avLst/>
          </a:prstGeom>
          <a:noFill/>
        </p:spPr>
        <p:txBody>
          <a:bodyPr wrap="square" anchor="t" lIns="0" rIns="0" tIns="0" bIns="0">
            <a:spAutoFit/>
          </a:bodyPr>
          <a:lstStyle/>
          <a:p>
            <a:pPr>
              <a:lnSpc>
                <a:spcPct val="110000"/>
              </a:lnSpc>
              <a:spcAft>
                <a:spcPts val="1000"/>
              </a:spcAft>
            </a:pPr>
            <a:r>
              <a:rPr sz="1800" b="1" i="0">
                <a:solidFill>
                  <a:srgbClr val="C9A24B"/>
                </a:solidFill>
                <a:latin typeface="Calibri"/>
              </a:rPr>
              <a:t>▸  </a:t>
            </a:r>
            <a:r>
              <a:rPr sz="1800" b="0" i="0">
                <a:solidFill>
                  <a:srgbClr val="F4F0E6"/>
                </a:solidFill>
                <a:latin typeface="Calibri"/>
              </a:rPr>
              <a:t>AI 10x'd the number of people generating projects.</a:t>
            </a:r>
          </a:p>
          <a:p>
            <a:pPr>
              <a:lnSpc>
                <a:spcPct val="110000"/>
              </a:lnSpc>
              <a:spcAft>
                <a:spcPts val="1000"/>
              </a:spcAft>
            </a:pPr>
            <a:r>
              <a:rPr sz="1800" b="1" i="0">
                <a:solidFill>
                  <a:srgbClr val="C9A24B"/>
                </a:solidFill>
                <a:latin typeface="Calibri"/>
              </a:rPr>
              <a:t>▸  </a:t>
            </a:r>
            <a:r>
              <a:rPr sz="1800" b="0" i="0">
                <a:solidFill>
                  <a:srgbClr val="F4F0E6"/>
                </a:solidFill>
                <a:latin typeface="Calibri"/>
              </a:rPr>
              <a:t>What they generate is broken, insecure, and unfinished.</a:t>
            </a:r>
          </a:p>
          <a:p>
            <a:pPr>
              <a:lnSpc>
                <a:spcPct val="110000"/>
              </a:lnSpc>
              <a:spcAft>
                <a:spcPts val="1000"/>
              </a:spcAft>
            </a:pPr>
            <a:r>
              <a:rPr sz="1800" b="1" i="0">
                <a:solidFill>
                  <a:srgbClr val="C9A24B"/>
                </a:solidFill>
                <a:latin typeface="Calibri"/>
              </a:rPr>
              <a:t>▸  </a:t>
            </a:r>
            <a:r>
              <a:rPr sz="1800" b="1" i="0">
                <a:solidFill>
                  <a:srgbClr val="F4F0E6"/>
                </a:solidFill>
                <a:latin typeface="Calibri"/>
              </a:rPr>
              <a:t>Whoever owns the finishing layer </a:t>
            </a:r>
            <a:r>
              <a:rPr sz="1800" b="0" i="0">
                <a:solidFill>
                  <a:srgbClr val="9A958A"/>
                </a:solidFill>
                <a:latin typeface="Calibri"/>
              </a:rPr>
              <a:t>— fix → secure → ship → market — wins this cycle.</a:t>
            </a:r>
          </a:p>
          <a:p>
            <a:pPr>
              <a:lnSpc>
                <a:spcPct val="110000"/>
              </a:lnSpc>
              <a:spcAft>
                <a:spcPts val="1000"/>
              </a:spcAft>
            </a:pPr>
            <a:r>
              <a:rPr sz="1800" b="1" i="0">
                <a:solidFill>
                  <a:srgbClr val="C9A24B"/>
                </a:solidFill>
                <a:latin typeface="Calibri"/>
              </a:rPr>
              <a:t>▸  </a:t>
            </a:r>
            <a:r>
              <a:rPr sz="1800" b="1" i="0">
                <a:solidFill>
                  <a:srgbClr val="F4F0E6"/>
                </a:solidFill>
                <a:latin typeface="Calibri"/>
              </a:rPr>
              <a:t>Vision 2030 is funding 1.3M+ Saudi SMEs </a:t>
            </a:r>
            <a:r>
              <a:rPr sz="1800" b="0" i="0">
                <a:solidFill>
                  <a:srgbClr val="9A958A"/>
                </a:solidFill>
                <a:latin typeface="Calibri"/>
              </a:rPr>
              <a:t>to build &amp; go digital — in Arabic.</a:t>
            </a:r>
          </a:p>
        </p:txBody>
      </p:sp>
      <p:sp>
        <p:nvSpPr>
          <p:cNvPr id="6" name="Rectangle 5"/>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8" name="TextBox 7"/>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03 / 15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THE SOLUTION</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We take your project the last mile.</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2743200"/>
            <a:ext cx="6766560" cy="3566160"/>
          </a:xfrm>
          <a:prstGeom prst="rect">
            <a:avLst/>
          </a:prstGeom>
          <a:noFill/>
        </p:spPr>
        <p:txBody>
          <a:bodyPr wrap="square" anchor="t" lIns="0" rIns="0" tIns="0" bIns="0">
            <a:spAutoFit/>
          </a:bodyPr>
          <a:lstStyle/>
          <a:p>
            <a:pPr>
              <a:lnSpc>
                <a:spcPct val="110000"/>
              </a:lnSpc>
              <a:spcAft>
                <a:spcPts val="1000"/>
              </a:spcAft>
            </a:pPr>
            <a:r>
              <a:rPr sz="1800" b="1" i="0">
                <a:solidFill>
                  <a:srgbClr val="C9A24B"/>
                </a:solidFill>
                <a:latin typeface="Calibri"/>
              </a:rPr>
              <a:t>▸  </a:t>
            </a:r>
            <a:r>
              <a:rPr sz="1800" b="1" i="0">
                <a:solidFill>
                  <a:srgbClr val="F4F0E6"/>
                </a:solidFill>
                <a:latin typeface="Calibri"/>
              </a:rPr>
              <a:t>Enter at any stage — </a:t>
            </a:r>
            <a:r>
              <a:rPr sz="1800" b="0" i="0">
                <a:solidFill>
                  <a:srgbClr val="9A958A"/>
                </a:solidFill>
                <a:latin typeface="Calibri"/>
              </a:rPr>
              <a:t>an idea, a broken build, or a half-finished project.</a:t>
            </a:r>
          </a:p>
          <a:p>
            <a:pPr>
              <a:lnSpc>
                <a:spcPct val="110000"/>
              </a:lnSpc>
              <a:spcAft>
                <a:spcPts val="1000"/>
              </a:spcAft>
            </a:pPr>
            <a:r>
              <a:rPr sz="1800" b="1" i="0">
                <a:solidFill>
                  <a:srgbClr val="C9A24B"/>
                </a:solidFill>
                <a:latin typeface="Calibri"/>
              </a:rPr>
              <a:t>▸  </a:t>
            </a:r>
            <a:r>
              <a:rPr sz="1800" b="1" i="0">
                <a:solidFill>
                  <a:srgbClr val="F4F0E6"/>
                </a:solidFill>
                <a:latin typeface="Calibri"/>
              </a:rPr>
              <a:t>We fix, complete, secure &amp; ship it — </a:t>
            </a:r>
            <a:r>
              <a:rPr sz="1800" b="0" i="0">
                <a:solidFill>
                  <a:srgbClr val="9A958A"/>
                </a:solidFill>
                <a:latin typeface="Calibri"/>
              </a:rPr>
              <a:t>then market it to your first 1,000 customers.</a:t>
            </a:r>
          </a:p>
          <a:p>
            <a:pPr>
              <a:lnSpc>
                <a:spcPct val="110000"/>
              </a:lnSpc>
              <a:spcAft>
                <a:spcPts val="1000"/>
              </a:spcAft>
            </a:pPr>
            <a:r>
              <a:rPr sz="1800" b="1" i="0">
                <a:solidFill>
                  <a:srgbClr val="C9A24B"/>
                </a:solidFill>
                <a:latin typeface="Calibri"/>
              </a:rPr>
              <a:t>▸  </a:t>
            </a:r>
            <a:r>
              <a:rPr sz="1800" b="1" i="0">
                <a:solidFill>
                  <a:srgbClr val="F4F0E6"/>
                </a:solidFill>
                <a:latin typeface="Calibri"/>
              </a:rPr>
              <a:t>Delivered by senior software &amp; security engineers, </a:t>
            </a:r>
            <a:r>
              <a:rPr sz="1800" b="0" i="0">
                <a:solidFill>
                  <a:srgbClr val="9A958A"/>
                </a:solidFill>
                <a:latin typeface="Calibri"/>
              </a:rPr>
              <a:t>with AI tools to start fast.</a:t>
            </a:r>
          </a:p>
        </p:txBody>
      </p:sp>
      <p:sp>
        <p:nvSpPr>
          <p:cNvPr id="6" name="Rectangle 5"/>
          <p:cNvSpPr/>
          <p:nvPr/>
        </p:nvSpPr>
        <p:spPr>
          <a:xfrm>
            <a:off x="7772400" y="2606040"/>
            <a:ext cx="3566160" cy="3291840"/>
          </a:xfrm>
          <a:prstGeom prst="rect">
            <a:avLst/>
          </a:prstGeom>
          <a:solidFill>
            <a:srgbClr val="17171A"/>
          </a:solidFill>
          <a:ln w="12700">
            <a:solidFill>
              <a:srgbClr val="C9A24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0" y="2606040"/>
            <a:ext cx="3566160" cy="3291840"/>
          </a:xfrm>
          <a:prstGeom prst="rect">
            <a:avLst/>
          </a:prstGeom>
          <a:noFill/>
        </p:spPr>
        <p:txBody>
          <a:bodyPr wrap="square" anchor="ctr" lIns="0" rIns="0" tIns="0" bIns="0">
            <a:spAutoFit/>
          </a:bodyPr>
          <a:lstStyle/>
          <a:p>
            <a:pPr algn="ctr"/>
            <a:r>
              <a:rPr sz="1500" b="1" i="0" spc="150">
                <a:solidFill>
                  <a:srgbClr val="C9A24B"/>
                </a:solidFill>
                <a:latin typeface="Consolas"/>
              </a:rPr>
              <a:t>▶  THE FRONT DOOR</a:t>
            </a:r>
          </a:p>
          <a:p>
            <a:pPr algn="ctr"/>
            <a:r>
              <a:rPr sz="1100" b="0" i="0">
                <a:solidFill>
                  <a:srgbClr val="9A958A"/>
                </a:solidFill>
                <a:latin typeface="Calibri"/>
              </a:rPr>
              <a:t>
[ Demo the free AI generator
(idea / marketing universe) —
then experts finish the job ]</a:t>
            </a:r>
          </a:p>
        </p:txBody>
      </p:sp>
      <p:sp>
        <p:nvSpPr>
          <p:cNvPr id="8" name="Rectangle 7"/>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10" name="TextBox 9"/>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04 / 15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HOW IT WORKS</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Enter at any stage. We finish it.</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822960" y="2743200"/>
            <a:ext cx="1627632" cy="228600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822960" y="2743200"/>
            <a:ext cx="1627632" cy="3810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69264" y="2944368"/>
            <a:ext cx="1335024" cy="1920240"/>
          </a:xfrm>
          <a:prstGeom prst="rect">
            <a:avLst/>
          </a:prstGeom>
          <a:noFill/>
        </p:spPr>
        <p:txBody>
          <a:bodyPr wrap="square" anchor="t" lIns="0" rIns="0" tIns="0" bIns="0">
            <a:spAutoFit/>
          </a:bodyPr>
          <a:lstStyle/>
          <a:p>
            <a:r>
              <a:rPr sz="1300" b="1" i="0">
                <a:solidFill>
                  <a:srgbClr val="C9A24B"/>
                </a:solidFill>
                <a:latin typeface="Consolas"/>
              </a:rPr>
              <a:t>0</a:t>
            </a:r>
          </a:p>
          <a:p>
            <a:pPr>
              <a:spcBef>
                <a:spcPts val="400"/>
              </a:spcBef>
            </a:pPr>
            <a:r>
              <a:rPr sz="1600" b="1" i="0">
                <a:solidFill>
                  <a:srgbClr val="F4F0E6"/>
                </a:solidFill>
                <a:latin typeface="Georgia"/>
              </a:rPr>
              <a:t>Ideate</a:t>
            </a:r>
          </a:p>
          <a:p>
            <a:pPr>
              <a:spcBef>
                <a:spcPts val="600"/>
              </a:spcBef>
            </a:pPr>
            <a:r>
              <a:rPr sz="1050" b="0" i="0">
                <a:solidFill>
                  <a:srgbClr val="9A958A"/>
                </a:solidFill>
                <a:latin typeface="Calibri"/>
              </a:rPr>
              <a:t>Validated
project ideas</a:t>
            </a:r>
          </a:p>
        </p:txBody>
      </p:sp>
      <p:sp>
        <p:nvSpPr>
          <p:cNvPr id="8" name="Rectangle 7"/>
          <p:cNvSpPr/>
          <p:nvPr/>
        </p:nvSpPr>
        <p:spPr>
          <a:xfrm>
            <a:off x="2587752" y="2743200"/>
            <a:ext cx="1627632" cy="228600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2587752" y="2743200"/>
            <a:ext cx="1627632" cy="3810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734056" y="2944368"/>
            <a:ext cx="1335024" cy="1920240"/>
          </a:xfrm>
          <a:prstGeom prst="rect">
            <a:avLst/>
          </a:prstGeom>
          <a:noFill/>
        </p:spPr>
        <p:txBody>
          <a:bodyPr wrap="square" anchor="t" lIns="0" rIns="0" tIns="0" bIns="0">
            <a:spAutoFit/>
          </a:bodyPr>
          <a:lstStyle/>
          <a:p>
            <a:r>
              <a:rPr sz="1300" b="1" i="0">
                <a:solidFill>
                  <a:srgbClr val="C9A24B"/>
                </a:solidFill>
                <a:latin typeface="Consolas"/>
              </a:rPr>
              <a:t>1</a:t>
            </a:r>
          </a:p>
          <a:p>
            <a:pPr>
              <a:spcBef>
                <a:spcPts val="400"/>
              </a:spcBef>
            </a:pPr>
            <a:r>
              <a:rPr sz="1600" b="1" i="0">
                <a:solidFill>
                  <a:srgbClr val="F4F0E6"/>
                </a:solidFill>
                <a:latin typeface="Georgia"/>
              </a:rPr>
              <a:t>Fix</a:t>
            </a:r>
          </a:p>
          <a:p>
            <a:pPr>
              <a:spcBef>
                <a:spcPts val="600"/>
              </a:spcBef>
            </a:pPr>
            <a:r>
              <a:rPr sz="1050" b="0" i="0">
                <a:solidFill>
                  <a:srgbClr val="9A958A"/>
                </a:solidFill>
                <a:latin typeface="Calibri"/>
              </a:rPr>
              <a:t>Repair a broken
AI build</a:t>
            </a:r>
          </a:p>
        </p:txBody>
      </p:sp>
      <p:sp>
        <p:nvSpPr>
          <p:cNvPr id="11" name="Rectangle 10"/>
          <p:cNvSpPr/>
          <p:nvPr/>
        </p:nvSpPr>
        <p:spPr>
          <a:xfrm>
            <a:off x="4352544" y="2743200"/>
            <a:ext cx="1627632" cy="228600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352544" y="2743200"/>
            <a:ext cx="1627632" cy="3810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498848" y="2944368"/>
            <a:ext cx="1335024" cy="1920240"/>
          </a:xfrm>
          <a:prstGeom prst="rect">
            <a:avLst/>
          </a:prstGeom>
          <a:noFill/>
        </p:spPr>
        <p:txBody>
          <a:bodyPr wrap="square" anchor="t" lIns="0" rIns="0" tIns="0" bIns="0">
            <a:spAutoFit/>
          </a:bodyPr>
          <a:lstStyle/>
          <a:p>
            <a:r>
              <a:rPr sz="1300" b="1" i="0">
                <a:solidFill>
                  <a:srgbClr val="C9A24B"/>
                </a:solidFill>
                <a:latin typeface="Consolas"/>
              </a:rPr>
              <a:t>2</a:t>
            </a:r>
          </a:p>
          <a:p>
            <a:pPr>
              <a:spcBef>
                <a:spcPts val="400"/>
              </a:spcBef>
            </a:pPr>
            <a:r>
              <a:rPr sz="1600" b="1" i="0">
                <a:solidFill>
                  <a:srgbClr val="F4F0E6"/>
                </a:solidFill>
                <a:latin typeface="Georgia"/>
              </a:rPr>
              <a:t>Complete</a:t>
            </a:r>
          </a:p>
          <a:p>
            <a:pPr>
              <a:spcBef>
                <a:spcPts val="600"/>
              </a:spcBef>
            </a:pPr>
            <a:r>
              <a:rPr sz="1050" b="0" i="0">
                <a:solidFill>
                  <a:srgbClr val="9A958A"/>
                </a:solidFill>
                <a:latin typeface="Calibri"/>
              </a:rPr>
              <a:t>Finish the
hard 30%</a:t>
            </a:r>
          </a:p>
        </p:txBody>
      </p:sp>
      <p:sp>
        <p:nvSpPr>
          <p:cNvPr id="14" name="Rectangle 13"/>
          <p:cNvSpPr/>
          <p:nvPr/>
        </p:nvSpPr>
        <p:spPr>
          <a:xfrm>
            <a:off x="6117336" y="2743200"/>
            <a:ext cx="1627632" cy="228600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117336" y="2743200"/>
            <a:ext cx="1627632" cy="3810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263640" y="2944368"/>
            <a:ext cx="1335024" cy="1920240"/>
          </a:xfrm>
          <a:prstGeom prst="rect">
            <a:avLst/>
          </a:prstGeom>
          <a:noFill/>
        </p:spPr>
        <p:txBody>
          <a:bodyPr wrap="square" anchor="t" lIns="0" rIns="0" tIns="0" bIns="0">
            <a:spAutoFit/>
          </a:bodyPr>
          <a:lstStyle/>
          <a:p>
            <a:r>
              <a:rPr sz="1300" b="1" i="0">
                <a:solidFill>
                  <a:srgbClr val="C9A24B"/>
                </a:solidFill>
                <a:latin typeface="Consolas"/>
              </a:rPr>
              <a:t>3</a:t>
            </a:r>
          </a:p>
          <a:p>
            <a:pPr>
              <a:spcBef>
                <a:spcPts val="400"/>
              </a:spcBef>
            </a:pPr>
            <a:r>
              <a:rPr sz="1600" b="1" i="0">
                <a:solidFill>
                  <a:srgbClr val="F4F0E6"/>
                </a:solidFill>
                <a:latin typeface="Georgia"/>
              </a:rPr>
              <a:t>Secure</a:t>
            </a:r>
          </a:p>
          <a:p>
            <a:pPr>
              <a:spcBef>
                <a:spcPts val="600"/>
              </a:spcBef>
            </a:pPr>
            <a:r>
              <a:rPr sz="1050" b="0" i="0">
                <a:solidFill>
                  <a:srgbClr val="9A958A"/>
                </a:solidFill>
                <a:latin typeface="Calibri"/>
              </a:rPr>
              <a:t>Audit + harden
PDPL/GDPR</a:t>
            </a:r>
          </a:p>
        </p:txBody>
      </p:sp>
      <p:sp>
        <p:nvSpPr>
          <p:cNvPr id="17" name="Rectangle 16"/>
          <p:cNvSpPr/>
          <p:nvPr/>
        </p:nvSpPr>
        <p:spPr>
          <a:xfrm>
            <a:off x="7882128" y="2743200"/>
            <a:ext cx="1627632" cy="228600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882128" y="2743200"/>
            <a:ext cx="1627632" cy="3810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028432" y="2944368"/>
            <a:ext cx="1335024" cy="1920240"/>
          </a:xfrm>
          <a:prstGeom prst="rect">
            <a:avLst/>
          </a:prstGeom>
          <a:noFill/>
        </p:spPr>
        <p:txBody>
          <a:bodyPr wrap="square" anchor="t" lIns="0" rIns="0" tIns="0" bIns="0">
            <a:spAutoFit/>
          </a:bodyPr>
          <a:lstStyle/>
          <a:p>
            <a:r>
              <a:rPr sz="1300" b="1" i="0">
                <a:solidFill>
                  <a:srgbClr val="C9A24B"/>
                </a:solidFill>
                <a:latin typeface="Consolas"/>
              </a:rPr>
              <a:t>4</a:t>
            </a:r>
          </a:p>
          <a:p>
            <a:pPr>
              <a:spcBef>
                <a:spcPts val="400"/>
              </a:spcBef>
            </a:pPr>
            <a:r>
              <a:rPr sz="1600" b="1" i="0">
                <a:solidFill>
                  <a:srgbClr val="F4F0E6"/>
                </a:solidFill>
                <a:latin typeface="Georgia"/>
              </a:rPr>
              <a:t>Ship</a:t>
            </a:r>
          </a:p>
          <a:p>
            <a:pPr>
              <a:spcBef>
                <a:spcPts val="600"/>
              </a:spcBef>
            </a:pPr>
            <a:r>
              <a:rPr sz="1050" b="0" i="0">
                <a:solidFill>
                  <a:srgbClr val="9A958A"/>
                </a:solidFill>
                <a:latin typeface="Calibri"/>
              </a:rPr>
              <a:t>Deploy +
payments</a:t>
            </a:r>
          </a:p>
        </p:txBody>
      </p:sp>
      <p:sp>
        <p:nvSpPr>
          <p:cNvPr id="20" name="Rectangle 19"/>
          <p:cNvSpPr/>
          <p:nvPr/>
        </p:nvSpPr>
        <p:spPr>
          <a:xfrm>
            <a:off x="9646920" y="2743200"/>
            <a:ext cx="1627632" cy="228600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9646920" y="2743200"/>
            <a:ext cx="1627632" cy="3810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793224" y="2944368"/>
            <a:ext cx="1335024" cy="1920240"/>
          </a:xfrm>
          <a:prstGeom prst="rect">
            <a:avLst/>
          </a:prstGeom>
          <a:noFill/>
        </p:spPr>
        <p:txBody>
          <a:bodyPr wrap="square" anchor="t" lIns="0" rIns="0" tIns="0" bIns="0">
            <a:spAutoFit/>
          </a:bodyPr>
          <a:lstStyle/>
          <a:p>
            <a:r>
              <a:rPr sz="1300" b="1" i="0">
                <a:solidFill>
                  <a:srgbClr val="C9A24B"/>
                </a:solidFill>
                <a:latin typeface="Consolas"/>
              </a:rPr>
              <a:t>5</a:t>
            </a:r>
          </a:p>
          <a:p>
            <a:pPr>
              <a:spcBef>
                <a:spcPts val="400"/>
              </a:spcBef>
            </a:pPr>
            <a:r>
              <a:rPr sz="1600" b="1" i="0">
                <a:solidFill>
                  <a:srgbClr val="F4F0E6"/>
                </a:solidFill>
                <a:latin typeface="Georgia"/>
              </a:rPr>
              <a:t>Market</a:t>
            </a:r>
          </a:p>
          <a:p>
            <a:pPr>
              <a:spcBef>
                <a:spcPts val="600"/>
              </a:spcBef>
            </a:pPr>
            <a:r>
              <a:rPr sz="1050" b="0" i="0">
                <a:solidFill>
                  <a:srgbClr val="9A958A"/>
                </a:solidFill>
                <a:latin typeface="Calibri"/>
              </a:rPr>
              <a:t>Ads → first
1,000 customers</a:t>
            </a:r>
          </a:p>
        </p:txBody>
      </p:sp>
      <p:sp>
        <p:nvSpPr>
          <p:cNvPr id="23" name="TextBox 22"/>
          <p:cNvSpPr txBox="1"/>
          <p:nvPr/>
        </p:nvSpPr>
        <p:spPr>
          <a:xfrm>
            <a:off x="822960" y="5303520"/>
            <a:ext cx="10515600" cy="548640"/>
          </a:xfrm>
          <a:prstGeom prst="rect">
            <a:avLst/>
          </a:prstGeom>
          <a:noFill/>
        </p:spPr>
        <p:txBody>
          <a:bodyPr wrap="square" anchor="t" lIns="0" rIns="0" tIns="0" bIns="0">
            <a:spAutoFit/>
          </a:bodyPr>
          <a:lstStyle/>
          <a:p>
            <a:r>
              <a:rPr sz="1400" b="0" i="0">
                <a:solidFill>
                  <a:srgbClr val="9A958A"/>
                </a:solidFill>
                <a:latin typeface="Calibri"/>
              </a:rPr>
              <a:t>AI self-serve tools accelerate each step · </a:t>
            </a:r>
            <a:r>
              <a:rPr sz="1400" b="1" i="0">
                <a:solidFill>
                  <a:srgbClr val="C9A24B"/>
                </a:solidFill>
                <a:latin typeface="Calibri"/>
              </a:rPr>
              <a:t>senior software &amp; security engineers deliver the high-value work.</a:t>
            </a:r>
          </a:p>
        </p:txBody>
      </p:sp>
      <p:sp>
        <p:nvSpPr>
          <p:cNvPr id="24" name="Rectangle 23"/>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26" name="TextBox 25"/>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05 / 15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WHAT YOU GET</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Experts + AI. The whole lifecycle.</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822960" y="2743200"/>
            <a:ext cx="6766560" cy="3566160"/>
          </a:xfrm>
          <a:prstGeom prst="rect">
            <a:avLst/>
          </a:prstGeom>
          <a:noFill/>
        </p:spPr>
        <p:txBody>
          <a:bodyPr wrap="square" anchor="t" lIns="0" rIns="0" tIns="0" bIns="0">
            <a:spAutoFit/>
          </a:bodyPr>
          <a:lstStyle/>
          <a:p>
            <a:pPr>
              <a:lnSpc>
                <a:spcPct val="110000"/>
              </a:lnSpc>
              <a:spcAft>
                <a:spcPts val="1000"/>
              </a:spcAft>
            </a:pPr>
            <a:r>
              <a:rPr sz="1700" b="1" i="0">
                <a:solidFill>
                  <a:srgbClr val="C9A24B"/>
                </a:solidFill>
                <a:latin typeface="Calibri"/>
              </a:rPr>
              <a:t>▸  </a:t>
            </a:r>
            <a:r>
              <a:rPr sz="1700" b="1" i="0">
                <a:solidFill>
                  <a:srgbClr val="F4F0E6"/>
                </a:solidFill>
                <a:latin typeface="Calibri"/>
              </a:rPr>
              <a:t>Expert Services </a:t>
            </a:r>
            <a:r>
              <a:rPr sz="1700" b="0" i="0">
                <a:solidFill>
                  <a:srgbClr val="9A958A"/>
                </a:solidFill>
                <a:latin typeface="Calibri"/>
              </a:rPr>
              <a:t>— fix, complete, secure, ship (the core engine).</a:t>
            </a:r>
          </a:p>
          <a:p>
            <a:pPr>
              <a:lnSpc>
                <a:spcPct val="110000"/>
              </a:lnSpc>
              <a:spcAft>
                <a:spcPts val="1000"/>
              </a:spcAft>
            </a:pPr>
            <a:r>
              <a:rPr sz="1700" b="1" i="0">
                <a:solidFill>
                  <a:srgbClr val="C9A24B"/>
                </a:solidFill>
                <a:latin typeface="Calibri"/>
              </a:rPr>
              <a:t>▸  </a:t>
            </a:r>
            <a:r>
              <a:rPr sz="1700" b="1" i="0">
                <a:solidFill>
                  <a:srgbClr val="F4F0E6"/>
                </a:solidFill>
                <a:latin typeface="Calibri"/>
              </a:rPr>
              <a:t>Senior software &amp; security engineers </a:t>
            </a:r>
            <a:r>
              <a:rPr sz="1700" b="0" i="0">
                <a:solidFill>
                  <a:srgbClr val="9A958A"/>
                </a:solidFill>
                <a:latin typeface="Calibri"/>
              </a:rPr>
              <a:t>deliver; founder-orchestrated quality.</a:t>
            </a:r>
          </a:p>
          <a:p>
            <a:pPr>
              <a:lnSpc>
                <a:spcPct val="110000"/>
              </a:lnSpc>
              <a:spcAft>
                <a:spcPts val="1000"/>
              </a:spcAft>
            </a:pPr>
            <a:r>
              <a:rPr sz="1700" b="1" i="0">
                <a:solidFill>
                  <a:srgbClr val="C9A24B"/>
                </a:solidFill>
                <a:latin typeface="Calibri"/>
              </a:rPr>
              <a:t>▸  </a:t>
            </a:r>
            <a:r>
              <a:rPr sz="1700" b="1" i="0">
                <a:solidFill>
                  <a:srgbClr val="F4F0E6"/>
                </a:solidFill>
                <a:latin typeface="Calibri"/>
              </a:rPr>
              <a:t>AI self-serve tools </a:t>
            </a:r>
            <a:r>
              <a:rPr sz="1700" b="0" i="0">
                <a:solidFill>
                  <a:srgbClr val="9A958A"/>
                </a:solidFill>
                <a:latin typeface="Calibri"/>
              </a:rPr>
              <a:t>— idea &amp; marketing generators, validation reports (the funnel).</a:t>
            </a:r>
          </a:p>
          <a:p>
            <a:pPr>
              <a:lnSpc>
                <a:spcPct val="110000"/>
              </a:lnSpc>
              <a:spcAft>
                <a:spcPts val="1000"/>
              </a:spcAft>
            </a:pPr>
            <a:r>
              <a:rPr sz="1700" b="1" i="0">
                <a:solidFill>
                  <a:srgbClr val="C9A24B"/>
                </a:solidFill>
                <a:latin typeface="Calibri"/>
              </a:rPr>
              <a:t>▸  </a:t>
            </a:r>
            <a:r>
              <a:rPr sz="1700" b="1" i="0">
                <a:solidFill>
                  <a:srgbClr val="F4F0E6"/>
                </a:solidFill>
                <a:latin typeface="Calibri"/>
              </a:rPr>
              <a:t>Managed marketing </a:t>
            </a:r>
            <a:r>
              <a:rPr sz="1700" b="0" i="0">
                <a:solidFill>
                  <a:srgbClr val="9A958A"/>
                </a:solidFill>
                <a:latin typeface="Calibri"/>
              </a:rPr>
              <a:t>— Ad Studio → your first 1,000 customers.</a:t>
            </a:r>
          </a:p>
          <a:p>
            <a:pPr>
              <a:lnSpc>
                <a:spcPct val="110000"/>
              </a:lnSpc>
              <a:spcAft>
                <a:spcPts val="1000"/>
              </a:spcAft>
            </a:pPr>
            <a:r>
              <a:rPr sz="1700" b="1" i="0">
                <a:solidFill>
                  <a:srgbClr val="C9A24B"/>
                </a:solidFill>
                <a:latin typeface="Calibri"/>
              </a:rPr>
              <a:t>▸  </a:t>
            </a:r>
            <a:r>
              <a:rPr sz="1700" b="1" i="0">
                <a:solidFill>
                  <a:srgbClr val="F4F0E6"/>
                </a:solidFill>
                <a:latin typeface="Calibri"/>
              </a:rPr>
              <a:t>Bilingual EN/AR + white-label </a:t>
            </a:r>
            <a:r>
              <a:rPr sz="1700" b="0" i="0">
                <a:solidFill>
                  <a:srgbClr val="9A958A"/>
                </a:solidFill>
                <a:latin typeface="Calibri"/>
              </a:rPr>
              <a:t>for agencies.</a:t>
            </a:r>
          </a:p>
        </p:txBody>
      </p:sp>
      <p:sp>
        <p:nvSpPr>
          <p:cNvPr id="6" name="Rectangle 5"/>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8" name="TextBox 7"/>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06 / 15</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BUSINESS MODEL</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The hybrid: expert Services lead.</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5" name="Table 4"/>
          <p:cNvGraphicFramePr>
            <a:graphicFrameLocks noGrp="1"/>
          </p:cNvGraphicFramePr>
          <p:nvPr/>
        </p:nvGraphicFramePr>
        <p:xfrm>
          <a:off x="822960" y="2743200"/>
          <a:ext cx="10515600" cy="2011680"/>
        </p:xfrm>
        <a:graphic>
          <a:graphicData uri="http://schemas.openxmlformats.org/drawingml/2006/table">
            <a:tbl>
              <a:tblPr firstRow="1" bandRow="1">
                <a:tableStyleId>{5C22544A-7EE6-4342-B048-85BDC9FD1C3A}</a:tableStyleId>
              </a:tblPr>
              <a:tblGrid>
                <a:gridCol w="3291840"/>
                <a:gridCol w="4114800"/>
                <a:gridCol w="3108960"/>
              </a:tblGrid>
              <a:tr h="502920">
                <a:tc>
                  <a:txBody>
                    <a:bodyPr/>
                    <a:lstStyle/>
                    <a:p>
                      <a:r>
                        <a:rPr sz="1400" b="1" i="0">
                          <a:solidFill>
                            <a:srgbClr val="C9A24B"/>
                          </a:solidFill>
                          <a:latin typeface="Consolas"/>
                        </a:rPr>
                        <a:t>Stream</a:t>
                      </a:r>
                    </a:p>
                  </a:txBody>
                  <a:tcPr marL="109728" marR="91440" marT="45720" marB="45720" anchor="ctr">
                    <a:solidFill>
                      <a:srgbClr val="17171A"/>
                    </a:solidFill>
                  </a:tcPr>
                </a:tc>
                <a:tc>
                  <a:txBody>
                    <a:bodyPr/>
                    <a:lstStyle/>
                    <a:p>
                      <a:r>
                        <a:rPr sz="1400" b="1" i="0">
                          <a:solidFill>
                            <a:srgbClr val="C9A24B"/>
                          </a:solidFill>
                          <a:latin typeface="Consolas"/>
                        </a:rPr>
                        <a:t>Pricing</a:t>
                      </a:r>
                    </a:p>
                  </a:txBody>
                  <a:tcPr marL="109728" marR="91440" marT="45720" marB="45720" anchor="ctr">
                    <a:solidFill>
                      <a:srgbClr val="17171A"/>
                    </a:solidFill>
                  </a:tcPr>
                </a:tc>
                <a:tc>
                  <a:txBody>
                    <a:bodyPr/>
                    <a:lstStyle/>
                    <a:p>
                      <a:r>
                        <a:rPr sz="1400" b="1" i="0">
                          <a:solidFill>
                            <a:srgbClr val="C9A24B"/>
                          </a:solidFill>
                          <a:latin typeface="Consolas"/>
                        </a:rPr>
                        <a:t>Role</a:t>
                      </a:r>
                    </a:p>
                  </a:txBody>
                  <a:tcPr marL="109728" marR="91440" marT="45720" marB="45720" anchor="ctr">
                    <a:solidFill>
                      <a:srgbClr val="17171A"/>
                    </a:solidFill>
                  </a:tcPr>
                </a:tc>
              </a:tr>
              <a:tr h="502920">
                <a:tc>
                  <a:txBody>
                    <a:bodyPr/>
                    <a:lstStyle/>
                    <a:p>
                      <a:r>
                        <a:rPr sz="1400" b="0" i="0">
                          <a:solidFill>
                            <a:srgbClr val="F4F0E6"/>
                          </a:solidFill>
                          <a:latin typeface="Calibri"/>
                        </a:rPr>
                        <a:t>Expert Services (fix/ship)</a:t>
                      </a:r>
                    </a:p>
                  </a:txBody>
                  <a:tcPr marL="109728" marR="91440" marT="45720" marB="45720" anchor="ctr">
                    <a:solidFill>
                      <a:srgbClr val="0E0E10"/>
                    </a:solidFill>
                  </a:tcPr>
                </a:tc>
                <a:tc>
                  <a:txBody>
                    <a:bodyPr/>
                    <a:lstStyle/>
                    <a:p>
                      <a:r>
                        <a:rPr sz="1400" b="0" i="0">
                          <a:solidFill>
                            <a:srgbClr val="F4F0E6"/>
                          </a:solidFill>
                          <a:latin typeface="Calibri"/>
                        </a:rPr>
                        <a:t>$600 – $12,000 milestone</a:t>
                      </a:r>
                    </a:p>
                  </a:txBody>
                  <a:tcPr marL="109728" marR="91440" marT="45720" marB="45720" anchor="ctr">
                    <a:solidFill>
                      <a:srgbClr val="0E0E10"/>
                    </a:solidFill>
                  </a:tcPr>
                </a:tc>
                <a:tc>
                  <a:txBody>
                    <a:bodyPr/>
                    <a:lstStyle/>
                    <a:p>
                      <a:r>
                        <a:rPr sz="1400" b="0" i="0">
                          <a:solidFill>
                            <a:srgbClr val="F4F0E6"/>
                          </a:solidFill>
                          <a:latin typeface="Calibri"/>
                        </a:rPr>
                        <a:t>Core revenue + cash now</a:t>
                      </a:r>
                    </a:p>
                  </a:txBody>
                  <a:tcPr marL="109728" marR="91440" marT="45720" marB="45720" anchor="ctr">
                    <a:solidFill>
                      <a:srgbClr val="0E0E10"/>
                    </a:solidFill>
                  </a:tcPr>
                </a:tc>
              </a:tr>
              <a:tr h="502920">
                <a:tc>
                  <a:txBody>
                    <a:bodyPr/>
                    <a:lstStyle/>
                    <a:p>
                      <a:r>
                        <a:rPr sz="1400" b="0" i="0">
                          <a:solidFill>
                            <a:srgbClr val="F4F0E6"/>
                          </a:solidFill>
                          <a:latin typeface="Calibri"/>
                        </a:rPr>
                        <a:t>Managed marketing</a:t>
                      </a:r>
                    </a:p>
                  </a:txBody>
                  <a:tcPr marL="109728" marR="91440" marT="45720" marB="45720" anchor="ctr">
                    <a:solidFill>
                      <a:srgbClr val="0E0E10"/>
                    </a:solidFill>
                  </a:tcPr>
                </a:tc>
                <a:tc>
                  <a:txBody>
                    <a:bodyPr/>
                    <a:lstStyle/>
                    <a:p>
                      <a:r>
                        <a:rPr sz="1400" b="0" i="0">
                          <a:solidFill>
                            <a:srgbClr val="F4F0E6"/>
                          </a:solidFill>
                          <a:latin typeface="Calibri"/>
                        </a:rPr>
                        <a:t>$199–$1,199 mo + % of spend</a:t>
                      </a:r>
                    </a:p>
                  </a:txBody>
                  <a:tcPr marL="109728" marR="91440" marT="45720" marB="45720" anchor="ctr">
                    <a:solidFill>
                      <a:srgbClr val="0E0E10"/>
                    </a:solidFill>
                  </a:tcPr>
                </a:tc>
                <a:tc>
                  <a:txBody>
                    <a:bodyPr/>
                    <a:lstStyle/>
                    <a:p>
                      <a:r>
                        <a:rPr sz="1400" b="0" i="0">
                          <a:solidFill>
                            <a:srgbClr val="F4F0E6"/>
                          </a:solidFill>
                          <a:latin typeface="Calibri"/>
                        </a:rPr>
                        <a:t>Recurring, sticky, outcome</a:t>
                      </a:r>
                    </a:p>
                  </a:txBody>
                  <a:tcPr marL="109728" marR="91440" marT="45720" marB="45720" anchor="ctr">
                    <a:solidFill>
                      <a:srgbClr val="0E0E10"/>
                    </a:solidFill>
                  </a:tcPr>
                </a:tc>
              </a:tr>
              <a:tr h="502920">
                <a:tc>
                  <a:txBody>
                    <a:bodyPr/>
                    <a:lstStyle/>
                    <a:p>
                      <a:r>
                        <a:rPr sz="1400" b="0" i="0">
                          <a:solidFill>
                            <a:srgbClr val="F4F0E6"/>
                          </a:solidFill>
                          <a:latin typeface="Calibri"/>
                        </a:rPr>
                        <a:t>AI SaaS tools</a:t>
                      </a:r>
                    </a:p>
                  </a:txBody>
                  <a:tcPr marL="109728" marR="91440" marT="45720" marB="45720" anchor="ctr">
                    <a:solidFill>
                      <a:srgbClr val="0E0E10"/>
                    </a:solidFill>
                  </a:tcPr>
                </a:tc>
                <a:tc>
                  <a:txBody>
                    <a:bodyPr/>
                    <a:lstStyle/>
                    <a:p>
                      <a:r>
                        <a:rPr sz="1400" b="0" i="0">
                          <a:solidFill>
                            <a:srgbClr val="F4F0E6"/>
                          </a:solidFill>
                          <a:latin typeface="Calibri"/>
                        </a:rPr>
                        <a:t>Free / $29 / $49 / $499 mo</a:t>
                      </a:r>
                    </a:p>
                  </a:txBody>
                  <a:tcPr marL="109728" marR="91440" marT="45720" marB="45720" anchor="ctr">
                    <a:solidFill>
                      <a:srgbClr val="0E0E10"/>
                    </a:solidFill>
                  </a:tcPr>
                </a:tc>
                <a:tc>
                  <a:txBody>
                    <a:bodyPr/>
                    <a:lstStyle/>
                    <a:p>
                      <a:r>
                        <a:rPr sz="1400" b="0" i="0">
                          <a:solidFill>
                            <a:srgbClr val="F4F0E6"/>
                          </a:solidFill>
                          <a:latin typeface="Calibri"/>
                        </a:rPr>
                        <a:t>Lead magnet, compounds</a:t>
                      </a:r>
                    </a:p>
                  </a:txBody>
                  <a:tcPr marL="109728" marR="91440" marT="45720" marB="45720" anchor="ctr">
                    <a:solidFill>
                      <a:srgbClr val="0E0E10"/>
                    </a:solidFill>
                  </a:tcPr>
                </a:tc>
              </a:tr>
            </a:tbl>
          </a:graphicData>
        </a:graphic>
      </p:graphicFrame>
      <p:sp>
        <p:nvSpPr>
          <p:cNvPr id="6" name="TextBox 5"/>
          <p:cNvSpPr txBox="1"/>
          <p:nvPr/>
        </p:nvSpPr>
        <p:spPr>
          <a:xfrm>
            <a:off x="822960" y="5120640"/>
            <a:ext cx="10515600" cy="914400"/>
          </a:xfrm>
          <a:prstGeom prst="rect">
            <a:avLst/>
          </a:prstGeom>
          <a:noFill/>
        </p:spPr>
        <p:txBody>
          <a:bodyPr wrap="square" anchor="t" lIns="0" rIns="0" tIns="0" bIns="0">
            <a:spAutoFit/>
          </a:bodyPr>
          <a:lstStyle/>
          <a:p>
            <a:r>
              <a:rPr sz="1400" b="0" i="0">
                <a:solidFill>
                  <a:srgbClr val="F4F0E6"/>
                </a:solidFill>
                <a:latin typeface="Calibri"/>
              </a:rPr>
              <a:t>AI tools feed the funnel; high-margin expert Services pay us this month and fund growth — delivered via a network, </a:t>
            </a:r>
            <a:r>
              <a:rPr sz="1400" b="1" i="0">
                <a:solidFill>
                  <a:srgbClr val="C9A24B"/>
                </a:solidFill>
                <a:latin typeface="Calibri"/>
              </a:rPr>
              <a:t>so we don't burn cash to grow.</a:t>
            </a:r>
          </a:p>
        </p:txBody>
      </p:sp>
      <p:sp>
        <p:nvSpPr>
          <p:cNvPr id="7" name="Rectangle 6"/>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9" name="TextBox 8"/>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07 / 15</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MARKET</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We only need a rounding error.</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822960" y="2651760"/>
            <a:ext cx="548640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051560" y="2779776"/>
            <a:ext cx="5029200" cy="795528"/>
          </a:xfrm>
          <a:prstGeom prst="rect">
            <a:avLst/>
          </a:prstGeom>
          <a:noFill/>
        </p:spPr>
        <p:txBody>
          <a:bodyPr wrap="square" anchor="ctr" lIns="0" rIns="0" tIns="0" bIns="0">
            <a:spAutoFit/>
          </a:bodyPr>
          <a:lstStyle/>
          <a:p>
            <a:r>
              <a:rPr sz="2200" b="1" i="0">
                <a:solidFill>
                  <a:srgbClr val="C9A24B"/>
                </a:solidFill>
                <a:latin typeface="Georgia"/>
              </a:rPr>
              <a:t>$100B+</a:t>
            </a:r>
          </a:p>
          <a:p>
            <a:r>
              <a:rPr sz="1100" b="0" i="0">
                <a:solidFill>
                  <a:srgbClr val="9A958A"/>
                </a:solidFill>
                <a:latin typeface="Calibri"/>
              </a:rPr>
              <a:t>TAM — building, securing &amp; marketing software + services</a:t>
            </a:r>
          </a:p>
        </p:txBody>
      </p:sp>
      <p:sp>
        <p:nvSpPr>
          <p:cNvPr id="7" name="Rectangle 6"/>
          <p:cNvSpPr/>
          <p:nvPr/>
        </p:nvSpPr>
        <p:spPr>
          <a:xfrm>
            <a:off x="822960" y="3886200"/>
            <a:ext cx="548640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051560" y="4014216"/>
            <a:ext cx="5029200" cy="795528"/>
          </a:xfrm>
          <a:prstGeom prst="rect">
            <a:avLst/>
          </a:prstGeom>
          <a:noFill/>
        </p:spPr>
        <p:txBody>
          <a:bodyPr wrap="square" anchor="ctr" lIns="0" rIns="0" tIns="0" bIns="0">
            <a:spAutoFit/>
          </a:bodyPr>
          <a:lstStyle/>
          <a:p>
            <a:r>
              <a:rPr sz="2200" b="1" i="0">
                <a:solidFill>
                  <a:srgbClr val="C9A24B"/>
                </a:solidFill>
                <a:latin typeface="Georgia"/>
              </a:rPr>
              <a:t>$10–15B</a:t>
            </a:r>
          </a:p>
          <a:p>
            <a:r>
              <a:rPr sz="1100" b="0" i="0">
                <a:solidFill>
                  <a:srgbClr val="9A958A"/>
                </a:solidFill>
                <a:latin typeface="Calibri"/>
              </a:rPr>
              <a:t>SAM — digital-first EN/AR builders &amp; SMEs</a:t>
            </a:r>
          </a:p>
        </p:txBody>
      </p:sp>
      <p:sp>
        <p:nvSpPr>
          <p:cNvPr id="9" name="Rectangle 8"/>
          <p:cNvSpPr/>
          <p:nvPr/>
        </p:nvSpPr>
        <p:spPr>
          <a:xfrm>
            <a:off x="822960" y="5120640"/>
            <a:ext cx="5486400" cy="105156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051560" y="5248656"/>
            <a:ext cx="5029200" cy="795528"/>
          </a:xfrm>
          <a:prstGeom prst="rect">
            <a:avLst/>
          </a:prstGeom>
          <a:noFill/>
        </p:spPr>
        <p:txBody>
          <a:bodyPr wrap="square" anchor="ctr" lIns="0" rIns="0" tIns="0" bIns="0">
            <a:spAutoFit/>
          </a:bodyPr>
          <a:lstStyle/>
          <a:p>
            <a:r>
              <a:rPr sz="2200" b="1" i="0">
                <a:solidFill>
                  <a:srgbClr val="C9A24B"/>
                </a:solidFill>
                <a:latin typeface="Georgia"/>
              </a:rPr>
              <a:t>$2–3M</a:t>
            </a:r>
          </a:p>
          <a:p>
            <a:r>
              <a:rPr sz="1100" b="0" i="0">
                <a:solidFill>
                  <a:srgbClr val="9A958A"/>
                </a:solidFill>
                <a:latin typeface="Calibri"/>
              </a:rPr>
              <a:t>SOM — 3-yr target  (&lt;0.05%)</a:t>
            </a:r>
          </a:p>
        </p:txBody>
      </p:sp>
      <p:sp>
        <p:nvSpPr>
          <p:cNvPr id="11" name="TextBox 10"/>
          <p:cNvSpPr txBox="1"/>
          <p:nvPr/>
        </p:nvSpPr>
        <p:spPr>
          <a:xfrm>
            <a:off x="6766560" y="2743200"/>
            <a:ext cx="4572000" cy="3566160"/>
          </a:xfrm>
          <a:prstGeom prst="rect">
            <a:avLst/>
          </a:prstGeom>
          <a:noFill/>
        </p:spPr>
        <p:txBody>
          <a:bodyPr wrap="square" anchor="t" lIns="0" rIns="0" tIns="0" bIns="0">
            <a:spAutoFit/>
          </a:bodyPr>
          <a:lstStyle/>
          <a:p>
            <a:pPr>
              <a:lnSpc>
                <a:spcPct val="110000"/>
              </a:lnSpc>
              <a:spcAft>
                <a:spcPts val="1000"/>
              </a:spcAft>
            </a:pPr>
            <a:r>
              <a:rPr sz="1700" b="1" i="0">
                <a:solidFill>
                  <a:srgbClr val="C9A24B"/>
                </a:solidFill>
                <a:latin typeface="Calibri"/>
              </a:rPr>
              <a:t>▸  </a:t>
            </a:r>
            <a:r>
              <a:rPr sz="1700" b="1" i="0">
                <a:solidFill>
                  <a:srgbClr val="F4F0E6"/>
                </a:solidFill>
                <a:latin typeface="Calibri"/>
              </a:rPr>
              <a:t>Every AI build </a:t>
            </a:r>
            <a:r>
              <a:rPr sz="1700" b="0" i="0">
                <a:solidFill>
                  <a:srgbClr val="9A958A"/>
                </a:solidFill>
                <a:latin typeface="Calibri"/>
              </a:rPr>
              <a:t>is a future Comestare customer.</a:t>
            </a:r>
          </a:p>
          <a:p>
            <a:pPr>
              <a:lnSpc>
                <a:spcPct val="110000"/>
              </a:lnSpc>
              <a:spcAft>
                <a:spcPts val="1000"/>
              </a:spcAft>
            </a:pPr>
            <a:r>
              <a:rPr sz="1700" b="1" i="0">
                <a:solidFill>
                  <a:srgbClr val="C9A24B"/>
                </a:solidFill>
                <a:latin typeface="Calibri"/>
              </a:rPr>
              <a:t>▸  </a:t>
            </a:r>
            <a:r>
              <a:rPr sz="1700" b="1" i="0">
                <a:solidFill>
                  <a:srgbClr val="F4F0E6"/>
                </a:solidFill>
                <a:latin typeface="Calibri"/>
              </a:rPr>
              <a:t>Saudi: 1.3M+ SMEs, </a:t>
            </a:r>
            <a:r>
              <a:rPr sz="1700" b="0" i="0">
                <a:solidFill>
                  <a:srgbClr val="9A958A"/>
                </a:solidFill>
                <a:latin typeface="Calibri"/>
              </a:rPr>
              <a:t>Vision 2030 funding digital.</a:t>
            </a:r>
          </a:p>
          <a:p>
            <a:pPr>
              <a:lnSpc>
                <a:spcPct val="110000"/>
              </a:lnSpc>
              <a:spcAft>
                <a:spcPts val="1000"/>
              </a:spcAft>
            </a:pPr>
            <a:r>
              <a:rPr sz="1700" b="1" i="0">
                <a:solidFill>
                  <a:srgbClr val="C9A24B"/>
                </a:solidFill>
                <a:latin typeface="Calibri"/>
              </a:rPr>
              <a:t>▸  </a:t>
            </a:r>
            <a:r>
              <a:rPr sz="1700" b="1" i="0">
                <a:solidFill>
                  <a:srgbClr val="F4F0E6"/>
                </a:solidFill>
                <a:latin typeface="Calibri"/>
              </a:rPr>
              <a:t>Arabic-first = </a:t>
            </a:r>
            <a:r>
              <a:rPr sz="1700" b="0" i="0">
                <a:solidFill>
                  <a:srgbClr val="9A958A"/>
                </a:solidFill>
                <a:latin typeface="Calibri"/>
              </a:rPr>
              <a:t>uncontested by incumbents.</a:t>
            </a:r>
          </a:p>
        </p:txBody>
      </p:sp>
      <p:sp>
        <p:nvSpPr>
          <p:cNvPr id="12" name="Rectangle 11"/>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14" name="TextBox 13"/>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08 / 15</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E0E10"/>
        </a:solidFill>
        <a:effectLst/>
      </p:bgPr>
    </p:bg>
    <p:spTree>
      <p:nvGrpSpPr>
        <p:cNvPr id="1" name=""/>
        <p:cNvGrpSpPr/>
        <p:nvPr/>
      </p:nvGrpSpPr>
      <p:grpSpPr/>
      <p:sp>
        <p:nvSpPr>
          <p:cNvPr id="2" name="TextBox 1"/>
          <p:cNvSpPr txBox="1"/>
          <p:nvPr/>
        </p:nvSpPr>
        <p:spPr>
          <a:xfrm>
            <a:off x="822960" y="640080"/>
            <a:ext cx="10515600" cy="365760"/>
          </a:xfrm>
          <a:prstGeom prst="rect">
            <a:avLst/>
          </a:prstGeom>
          <a:noFill/>
        </p:spPr>
        <p:txBody>
          <a:bodyPr wrap="square" anchor="t" lIns="0" rIns="0" tIns="0" bIns="0">
            <a:spAutoFit/>
          </a:bodyPr>
          <a:lstStyle/>
          <a:p>
            <a:r>
              <a:rPr sz="1200" b="1" i="0" spc="200">
                <a:solidFill>
                  <a:srgbClr val="C9A24B"/>
                </a:solidFill>
                <a:latin typeface="Consolas"/>
              </a:rPr>
              <a:t>GO-TO-MARKET</a:t>
            </a:r>
          </a:p>
        </p:txBody>
      </p:sp>
      <p:sp>
        <p:nvSpPr>
          <p:cNvPr id="3" name="TextBox 2"/>
          <p:cNvSpPr txBox="1"/>
          <p:nvPr/>
        </p:nvSpPr>
        <p:spPr>
          <a:xfrm>
            <a:off x="822960" y="960120"/>
            <a:ext cx="10515600" cy="1371600"/>
          </a:xfrm>
          <a:prstGeom prst="rect">
            <a:avLst/>
          </a:prstGeom>
          <a:noFill/>
        </p:spPr>
        <p:txBody>
          <a:bodyPr wrap="square" anchor="t" lIns="0" rIns="0" tIns="0" bIns="0">
            <a:spAutoFit/>
          </a:bodyPr>
          <a:lstStyle/>
          <a:p>
            <a:r>
              <a:rPr sz="4000" b="1" i="0">
                <a:solidFill>
                  <a:srgbClr val="F4F0E6"/>
                </a:solidFill>
                <a:latin typeface="Georgia"/>
              </a:rPr>
              <a:t>The free tool is the lead magnet.</a:t>
            </a:r>
          </a:p>
        </p:txBody>
      </p:sp>
      <p:sp>
        <p:nvSpPr>
          <p:cNvPr id="4" name="Rectangle 3"/>
          <p:cNvSpPr/>
          <p:nvPr/>
        </p:nvSpPr>
        <p:spPr>
          <a:xfrm>
            <a:off x="841248" y="2148840"/>
            <a:ext cx="1463040" cy="31750"/>
          </a:xfrm>
          <a:prstGeom prst="rect">
            <a:avLst/>
          </a:prstGeom>
          <a:solidFill>
            <a:srgbClr val="C9A24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822960" y="2743200"/>
            <a:ext cx="3401568" cy="137160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822960" y="2743200"/>
            <a:ext cx="3401568" cy="1371600"/>
          </a:xfrm>
          <a:prstGeom prst="rect">
            <a:avLst/>
          </a:prstGeom>
          <a:noFill/>
        </p:spPr>
        <p:txBody>
          <a:bodyPr wrap="square" anchor="ctr" lIns="0" rIns="0" tIns="0" bIns="0">
            <a:spAutoFit/>
          </a:bodyPr>
          <a:lstStyle/>
          <a:p>
            <a:pPr algn="ctr"/>
            <a:r>
              <a:rPr sz="2800" b="1" i="0">
                <a:solidFill>
                  <a:srgbClr val="F4F0E6"/>
                </a:solidFill>
                <a:latin typeface="Georgia"/>
              </a:rPr>
              <a:t>~250K</a:t>
            </a:r>
          </a:p>
          <a:p>
            <a:pPr algn="ctr"/>
            <a:r>
              <a:rPr sz="1200" b="0" i="0">
                <a:solidFill>
                  <a:srgbClr val="9A958A"/>
                </a:solidFill>
                <a:latin typeface="Consolas"/>
              </a:rPr>
              <a:t>visitors</a:t>
            </a:r>
          </a:p>
        </p:txBody>
      </p:sp>
      <p:sp>
        <p:nvSpPr>
          <p:cNvPr id="7" name="Rectangle 6"/>
          <p:cNvSpPr/>
          <p:nvPr/>
        </p:nvSpPr>
        <p:spPr>
          <a:xfrm>
            <a:off x="4389120" y="2743200"/>
            <a:ext cx="3401568" cy="1371600"/>
          </a:xfrm>
          <a:prstGeom prst="rect">
            <a:avLst/>
          </a:prstGeom>
          <a:solidFill>
            <a:srgbClr val="17171A"/>
          </a:solidFill>
          <a:ln w="9525">
            <a:solidFill>
              <a:srgbClr val="33322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389120" y="2743200"/>
            <a:ext cx="3401568" cy="1371600"/>
          </a:xfrm>
          <a:prstGeom prst="rect">
            <a:avLst/>
          </a:prstGeom>
          <a:noFill/>
        </p:spPr>
        <p:txBody>
          <a:bodyPr wrap="square" anchor="ctr" lIns="0" rIns="0" tIns="0" bIns="0">
            <a:spAutoFit/>
          </a:bodyPr>
          <a:lstStyle/>
          <a:p>
            <a:pPr algn="ctr"/>
            <a:r>
              <a:rPr sz="2800" b="1" i="0">
                <a:solidFill>
                  <a:srgbClr val="F4F0E6"/>
                </a:solidFill>
                <a:latin typeface="Georgia"/>
              </a:rPr>
              <a:t>~25K</a:t>
            </a:r>
          </a:p>
          <a:p>
            <a:pPr algn="ctr"/>
            <a:r>
              <a:rPr sz="1200" b="0" i="0">
                <a:solidFill>
                  <a:srgbClr val="9A958A"/>
                </a:solidFill>
                <a:latin typeface="Consolas"/>
              </a:rPr>
              <a:t>free signups</a:t>
            </a:r>
          </a:p>
        </p:txBody>
      </p:sp>
      <p:sp>
        <p:nvSpPr>
          <p:cNvPr id="9" name="Rectangle 8"/>
          <p:cNvSpPr/>
          <p:nvPr/>
        </p:nvSpPr>
        <p:spPr>
          <a:xfrm>
            <a:off x="7955280" y="2743200"/>
            <a:ext cx="3401568" cy="1371600"/>
          </a:xfrm>
          <a:prstGeom prst="rect">
            <a:avLst/>
          </a:prstGeom>
          <a:solidFill>
            <a:srgbClr val="17171A"/>
          </a:solidFill>
          <a:ln w="12700">
            <a:solidFill>
              <a:srgbClr val="C9A24B"/>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955280" y="2743200"/>
            <a:ext cx="3401568" cy="1371600"/>
          </a:xfrm>
          <a:prstGeom prst="rect">
            <a:avLst/>
          </a:prstGeom>
          <a:noFill/>
        </p:spPr>
        <p:txBody>
          <a:bodyPr wrap="square" anchor="ctr" lIns="0" rIns="0" tIns="0" bIns="0">
            <a:spAutoFit/>
          </a:bodyPr>
          <a:lstStyle/>
          <a:p>
            <a:pPr algn="ctr"/>
            <a:r>
              <a:rPr sz="2800" b="1" i="0">
                <a:solidFill>
                  <a:srgbClr val="C9A24B"/>
                </a:solidFill>
                <a:latin typeface="Georgia"/>
              </a:rPr>
              <a:t>1,000</a:t>
            </a:r>
          </a:p>
          <a:p>
            <a:pPr algn="ctr"/>
            <a:r>
              <a:rPr sz="1200" b="0" i="0">
                <a:solidFill>
                  <a:srgbClr val="9A958A"/>
                </a:solidFill>
                <a:latin typeface="Consolas"/>
              </a:rPr>
              <a:t>our paying customers</a:t>
            </a:r>
          </a:p>
        </p:txBody>
      </p:sp>
      <p:sp>
        <p:nvSpPr>
          <p:cNvPr id="11" name="TextBox 10"/>
          <p:cNvSpPr txBox="1"/>
          <p:nvPr/>
        </p:nvSpPr>
        <p:spPr>
          <a:xfrm>
            <a:off x="822960" y="4572000"/>
            <a:ext cx="6766560" cy="3566160"/>
          </a:xfrm>
          <a:prstGeom prst="rect">
            <a:avLst/>
          </a:prstGeom>
          <a:noFill/>
        </p:spPr>
        <p:txBody>
          <a:bodyPr wrap="square" anchor="t" lIns="0" rIns="0" tIns="0" bIns="0">
            <a:spAutoFit/>
          </a:bodyPr>
          <a:lstStyle/>
          <a:p>
            <a:pPr>
              <a:lnSpc>
                <a:spcPct val="110000"/>
              </a:lnSpc>
              <a:spcAft>
                <a:spcPts val="1000"/>
              </a:spcAft>
            </a:pPr>
            <a:r>
              <a:rPr sz="1500" b="1" i="0">
                <a:solidFill>
                  <a:srgbClr val="C9A24B"/>
                </a:solidFill>
                <a:latin typeface="Calibri"/>
              </a:rPr>
              <a:t>▸  </a:t>
            </a:r>
            <a:r>
              <a:rPr sz="1500" b="1" i="0">
                <a:solidFill>
                  <a:srgbClr val="F4F0E6"/>
                </a:solidFill>
                <a:latin typeface="Calibri"/>
              </a:rPr>
              <a:t>Channels: </a:t>
            </a:r>
            <a:r>
              <a:rPr sz="1500" b="0" i="0">
                <a:solidFill>
                  <a:srgbClr val="9A958A"/>
                </a:solidFill>
                <a:latin typeface="Calibri"/>
              </a:rPr>
              <a:t>free AI tool · build-in-public · SEO · communities · Arabic/MENA wedge · outbound for high-ticket Services.</a:t>
            </a:r>
          </a:p>
        </p:txBody>
      </p:sp>
      <p:sp>
        <p:nvSpPr>
          <p:cNvPr id="12" name="Rectangle 11"/>
          <p:cNvSpPr/>
          <p:nvPr/>
        </p:nvSpPr>
        <p:spPr>
          <a:xfrm>
            <a:off x="822960" y="6355080"/>
            <a:ext cx="10543032" cy="9525"/>
          </a:xfrm>
          <a:prstGeom prst="rect">
            <a:avLst/>
          </a:prstGeom>
          <a:solidFill>
            <a:srgbClr val="3332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22960" y="6419088"/>
            <a:ext cx="5486400" cy="320040"/>
          </a:xfrm>
          <a:prstGeom prst="rect">
            <a:avLst/>
          </a:prstGeom>
          <a:noFill/>
        </p:spPr>
        <p:txBody>
          <a:bodyPr wrap="square" anchor="t" lIns="0" rIns="0" tIns="0" bIns="0">
            <a:spAutoFit/>
          </a:bodyPr>
          <a:lstStyle/>
          <a:p>
            <a:r>
              <a:rPr sz="900" b="1" i="0" spc="200">
                <a:solidFill>
                  <a:srgbClr val="9A958A"/>
                </a:solidFill>
                <a:latin typeface="Consolas"/>
              </a:rPr>
              <a:t>COMESTARE</a:t>
            </a:r>
          </a:p>
        </p:txBody>
      </p:sp>
      <p:sp>
        <p:nvSpPr>
          <p:cNvPr id="14" name="TextBox 13"/>
          <p:cNvSpPr txBox="1"/>
          <p:nvPr/>
        </p:nvSpPr>
        <p:spPr>
          <a:xfrm>
            <a:off x="8595360" y="6419088"/>
            <a:ext cx="2743200" cy="320040"/>
          </a:xfrm>
          <a:prstGeom prst="rect">
            <a:avLst/>
          </a:prstGeom>
          <a:noFill/>
        </p:spPr>
        <p:txBody>
          <a:bodyPr wrap="square" anchor="t" lIns="0" rIns="0" tIns="0" bIns="0">
            <a:spAutoFit/>
          </a:bodyPr>
          <a:lstStyle/>
          <a:p>
            <a:pPr algn="r"/>
            <a:r>
              <a:rPr sz="900" b="0" i="0" spc="150">
                <a:solidFill>
                  <a:srgbClr val="9A958A"/>
                </a:solidFill>
                <a:latin typeface="Consolas"/>
              </a:rPr>
              <a:t>09 / 15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