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A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" y="457200"/>
            <a:ext cx="457200" cy="1905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457200" y="457200"/>
            <a:ext cx="19050" cy="45720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734495" y="457200"/>
            <a:ext cx="-457200" cy="1905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734495" y="457200"/>
            <a:ext cx="19050" cy="45720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6400800"/>
            <a:ext cx="457200" cy="1905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6400800"/>
            <a:ext cx="19050" cy="-45720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734495" y="6400800"/>
            <a:ext cx="-457200" cy="1905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734495" y="6400800"/>
            <a:ext cx="19050" cy="-45720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986887" y="1828800"/>
            <a:ext cx="6217920" cy="1270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1234440"/>
            <a:ext cx="103628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COMESTARE  ·  دراسة الدفع الإلكتروني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2148840"/>
            <a:ext cx="10728655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38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بوابات الدفع لمنصّة </a:t>
            </a:r>
            <a:r>
              <a:rPr sz="38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SaaS</a:t>
            </a:r>
            <a:r>
              <a:rPr sz="38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 أردنية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383280"/>
            <a:ext cx="999713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أفضل ٥ خيارات لقبول الدفع العالمي بالبطاقات — مع تفاصيل التشبيك (API)، الأسعار، والعمولات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52647" y="4434840"/>
            <a:ext cx="5486400" cy="566928"/>
          </a:xfrm>
          <a:prstGeom prst="rect">
            <a:avLst/>
          </a:prstGeom>
          <a:solidFill>
            <a:srgbClr val="141417"/>
          </a:solidFill>
          <a:ln w="9525">
            <a:solidFill>
              <a:srgbClr val="8A73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44087" y="4526280"/>
            <a:ext cx="5303520" cy="4114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⚠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Stripe غير مدعوم في الأردن — التركيز على بدائل عالمية متاحة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989320"/>
            <a:ext cx="103628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بحث عميق موثّق من مصادر رسمية  ·  ٢٣ ادعاءً مؤكّداً  ·  يونيو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رياضيات القرار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العمولة الثابتة والاشتراكات الصغيرة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828800"/>
            <a:ext cx="1091153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الرسم الثابت لكل عملية ($0.35–$0.50+) يلتهم نسبة كبيرة من الاشتراك الصغير. مثال: </a:t>
            </a: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2Subscribe (4.5% + $0.45)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22960" y="2423160"/>
          <a:ext cx="512064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645920"/>
                <a:gridCol w="1645920"/>
              </a:tblGrid>
              <a:tr h="530352"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قيمة الاشتراك</a:t>
                      </a:r>
                    </a:p>
                  </a:txBody>
                  <a:tcPr anchor="ctr" marT="50800" marB="50800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العمولة التقريبية</a:t>
                      </a:r>
                    </a:p>
                  </a:txBody>
                  <a:tcPr anchor="ctr" marT="50800" marB="50800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النسبة الفعلية</a:t>
                      </a:r>
                    </a:p>
                  </a:txBody>
                  <a:tcPr anchor="ctr" marT="50800" marB="50800">
                    <a:solidFill>
                      <a:srgbClr val="8A7324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$5 / شهر</a:t>
                      </a:r>
                    </a:p>
                  </a:txBody>
                  <a:tcPr anchor="ctr" marT="50800" marB="50800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~$0.68</a:t>
                      </a:r>
                    </a:p>
                  </a:txBody>
                  <a:tcPr anchor="ctr" marT="50800" marB="50800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E56B6B"/>
                          </a:solidFill>
                          <a:latin typeface="Tahoma"/>
                          <a:cs typeface="Tahoma"/>
                          <a:ea typeface="Tahoma"/>
                        </a:rPr>
                        <a:t>~13.5%</a:t>
                      </a:r>
                    </a:p>
                  </a:txBody>
                  <a:tcPr anchor="ctr" marT="50800" marB="50800">
                    <a:solidFill>
                      <a:srgbClr val="141417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$10 / شهر</a:t>
                      </a:r>
                    </a:p>
                  </a:txBody>
                  <a:tcPr anchor="ctr" marT="50800" marB="50800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~$0.90</a:t>
                      </a:r>
                    </a:p>
                  </a:txBody>
                  <a:tcPr anchor="ctr" marT="50800" marB="50800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E56B6B"/>
                          </a:solidFill>
                          <a:latin typeface="Tahoma"/>
                          <a:cs typeface="Tahoma"/>
                          <a:ea typeface="Tahoma"/>
                        </a:rPr>
                        <a:t>~9%</a:t>
                      </a:r>
                    </a:p>
                  </a:txBody>
                  <a:tcPr anchor="ctr" marT="50800" marB="50800">
                    <a:solidFill>
                      <a:srgbClr val="1B1C22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$29 / شهر</a:t>
                      </a:r>
                    </a:p>
                  </a:txBody>
                  <a:tcPr anchor="ctr" marT="50800" marB="50800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~$1.76</a:t>
                      </a:r>
                    </a:p>
                  </a:txBody>
                  <a:tcPr anchor="ctr" marT="50800" marB="50800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~6%</a:t>
                      </a:r>
                    </a:p>
                  </a:txBody>
                  <a:tcPr anchor="ctr" marT="50800" marB="50800">
                    <a:solidFill>
                      <a:srgbClr val="141417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$99 (سنوي)</a:t>
                      </a:r>
                    </a:p>
                  </a:txBody>
                  <a:tcPr anchor="ctr" marT="50800" marB="50800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~$4.91</a:t>
                      </a:r>
                    </a:p>
                  </a:txBody>
                  <a:tcPr anchor="ctr" marT="50800" marB="50800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200" b="1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~5%</a:t>
                      </a:r>
                    </a:p>
                  </a:txBody>
                  <a:tcPr anchor="ctr" marT="50800" marB="50800">
                    <a:solidFill>
                      <a:srgbClr val="1B1C22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309360" y="2423160"/>
            <a:ext cx="5212080" cy="3108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كيف تقلّل الأثر: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فوترة سنوية بدل شهرية — عملية واحدة بدل ١٢ (رسم ثابت مرة واحدة فقط).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ارفع قيمة الباقة الأدنى / اجمع الميزات في باقة أعلى.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تجنّب شحن مبالغ صغيرة متكرّرة (كل عملية = رسم ثابت).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قارن النسبة الفعلية لا النسبة المعلنة وحدها.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استلام الأموال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كيف تستلم أموالك في الأردن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874519"/>
            <a:ext cx="10911535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1200"/>
              </a:spcAft>
            </a:pPr>
            <a:r>
              <a:rPr sz="14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50" b="1">
                <a:solidFill>
                  <a:srgbClr val="4AD295"/>
                </a:solidFill>
                <a:latin typeface="Tahoma"/>
                <a:cs typeface="Tahoma"/>
                <a:ea typeface="Tahoma"/>
              </a:rPr>
              <a:t>Payoneer — يعمل في الأردن، اسحب إلى حساب بنكي أردني (دينار). القناة الأكثر موثوقية لاستلام دفعات MoR.</a:t>
            </a:r>
          </a:p>
          <a:p>
            <a:pPr algn="r" rtl="1">
              <a:lnSpc>
                <a:spcPct val="108000"/>
              </a:lnSpc>
              <a:spcAft>
                <a:spcPts val="1200"/>
              </a:spcAft>
            </a:pPr>
            <a:r>
              <a:rPr sz="130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3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مدعوم من 2Checkout (بطاقة Mastercard مدفوعة مسبقاً) ومنصّات أخرى.</a:t>
            </a:r>
          </a:p>
          <a:p>
            <a:pPr algn="r" rtl="1">
              <a:lnSpc>
                <a:spcPct val="108000"/>
              </a:lnSpc>
              <a:spcAft>
                <a:spcPts val="1200"/>
              </a:spcAft>
            </a:pPr>
            <a:r>
              <a:rPr sz="14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Wise — متاح للاستخدام في الأردن (بحدود) — للعملات والاستلام الثانوي.</a:t>
            </a:r>
          </a:p>
          <a:p>
            <a:pPr algn="r" rtl="1">
              <a:lnSpc>
                <a:spcPct val="108000"/>
              </a:lnSpc>
              <a:spcAft>
                <a:spcPts val="1200"/>
              </a:spcAft>
            </a:pPr>
            <a:r>
              <a:rPr sz="14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50" b="1">
                <a:solidFill>
                  <a:srgbClr val="E56B6B"/>
                </a:solidFill>
                <a:latin typeface="Tahoma"/>
                <a:cs typeface="Tahoma"/>
                <a:ea typeface="Tahoma"/>
              </a:rPr>
              <a:t>PayPal — استلام الأموال في الأردن مقيّد تاريخياً — لا تعتمد عليه كقناة أساسية.</a:t>
            </a:r>
          </a:p>
          <a:p>
            <a:pPr algn="r" rtl="1">
              <a:lnSpc>
                <a:spcPct val="108000"/>
              </a:lnSpc>
              <a:spcAft>
                <a:spcPts val="1200"/>
              </a:spcAft>
            </a:pPr>
            <a:r>
              <a:rPr sz="14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عملات الدفعات الشائعة لدى MoR: USD / EUR / GBP (نادراً الدينار) — خطّط لتحويل العملة.</a:t>
            </a:r>
          </a:p>
          <a:p>
            <a:pPr algn="r" rtl="1">
              <a:lnSpc>
                <a:spcPct val="108000"/>
              </a:lnSpc>
              <a:spcAft>
                <a:spcPts val="1200"/>
              </a:spcAft>
            </a:pPr>
            <a:r>
              <a:rPr sz="14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الخلاصة: حتى بدون حساب USD محلي، تستطيع الاستلام عبر Payoneer ← بنك أردني.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القرار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التوصية النهائية وخطوات التشبيك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12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5080" y="1828800"/>
            <a:ext cx="51663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التوصية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2240280"/>
            <a:ext cx="516636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ابدأ بـ Paddle (أفضل تكامل + ضريبة مُدارة + عالمي) — أو 2Checkout إن أردت أسعاراً معلنة فوراً.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Lemon Squeezy بديل ممتاز — لكن تحقّق من دعم الأردن بعد استحواذ Stripe قبل الاعتماد.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أبقِ المسار المحلي (PayTabs/MEPS/Tap) خياراً لاحقاً إذا أسّست شركة أردنية وأردت تسوية بالدينار وعمولة أقل.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28800"/>
            <a:ext cx="539496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خطوات التشبيك (MoR — مثال Node.js)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240280"/>
            <a:ext cx="539496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١) سجّل حساباً وفعّل المتجر (وثيقة تسجيل عمل بسيطة).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٢) أنشئ المنتجات/الباقات والأسعار في لوحة المزوّد.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٣) ادمج الـ SDK (Node) + صفحة Checkout (مُستضافة أو مدمجة).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٤) استقبل Webhooks لتحديث حالة الاشتراك في قاعدة بياناتك (wallet/subscriptions).</a:t>
            </a:r>
          </a:p>
          <a:p>
            <a:pPr algn="r" rtl="1">
              <a:lnSpc>
                <a:spcPct val="108000"/>
              </a:lnSpc>
              <a:spcAft>
                <a:spcPts val="10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3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٥) اختبر في Sandbox (3DS/SCA) ثم انتقل للإنتاج.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5806440"/>
            <a:ext cx="10911535" cy="502920"/>
          </a:xfrm>
          <a:prstGeom prst="rect">
            <a:avLst/>
          </a:prstGeom>
          <a:solidFill>
            <a:srgbClr val="141417"/>
          </a:solidFill>
          <a:ln w="9525">
            <a:solidFill>
              <a:srgbClr val="8A73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5888736"/>
            <a:ext cx="1054577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⚠  </a:t>
            </a:r>
            <a:r>
              <a:rPr sz="12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قوائم الدول والأسعار لدى مزوّدي MoR تتغيّر باستمرار — راجِع الصفحات الرسمية قبل الإطلاق.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الشفافية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المصادر والمنهجية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920240"/>
            <a:ext cx="10911535" cy="3291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Paddle — developer.paddle.com (الدول المدعومة · SDKs · الاشتراكات)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Lemon Squeezy — docs.lemonsqueezy.com (الدول · MoR · API · getting-paid)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2Checkout / Verifone — 2checkout.com/pricing · docs.2checkout.com (payouts)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FastSpring — fastspring.com/pricing · /merchant-of-record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PayTabs (Jordan) — ai.paytabs.com/en/jordan-payment-gateway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MEPS — mepspay.com/e-commerce · Mastercard newsroom (Jordan)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Tap Payments — support.tap.company · developers.tap.company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الاستلام للأردن (Payoneer / Wise) — asinko.com · exiap.com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5486400"/>
            <a:ext cx="10911535" cy="777240"/>
          </a:xfrm>
          <a:prstGeom prst="rect">
            <a:avLst/>
          </a:prstGeom>
          <a:solidFill>
            <a:srgbClr val="141417"/>
          </a:solidFill>
          <a:ln w="9525">
            <a:solidFill>
              <a:srgbClr val="8A73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5596128"/>
            <a:ext cx="10454335" cy="5943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المنهجية: بحث متعدّد المصادر (٦ زوايا · ٢٨ مصدراً · ١٢٧ ادعاءً) مع تحقّق عدائي بتصويت ٣ مدقّقين لكل ادعاء — </a:t>
            </a:r>
            <a:r>
              <a:rPr sz="11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٢٣ ادعاءً مؤكّداً من ٢٥. </a:t>
            </a:r>
            <a:r>
              <a:rPr sz="11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الأرقام والقوائم قابلة للتغيّر — تُنصح المراجعة قبل القرار النهائي.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الخلاصة التنفيذية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ابدأ بنموذج Merchant of Record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02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828800"/>
            <a:ext cx="10911535" cy="914400"/>
          </a:xfrm>
          <a:prstGeom prst="rect">
            <a:avLst/>
          </a:prstGeom>
          <a:solidFill>
            <a:srgbClr val="141417"/>
          </a:solidFill>
          <a:ln w="9525">
            <a:solidFill>
              <a:srgbClr val="8A732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1938528"/>
            <a:ext cx="10362895" cy="7315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للوصول الأسرع والأقل احتكاكاً: استخدم </a:t>
            </a:r>
            <a:r>
              <a:rPr sz="15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Merchant of Record (MoR)</a:t>
            </a:r>
            <a:r>
              <a:rPr sz="15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 — يقبل الدفع عالمياً بالبطاقات بدون كيان أو بنك محلي، ويتكفّل بالضرائب (VAT) — مقابل عمولة أعلى.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926080"/>
            <a:ext cx="10911535" cy="3291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11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ابدأ بـ Paddle — أفضل تكامل SaaS: ٤ حزم SDK رسمية (منها Node.js) ودورة اشتراك كاملة.</a:t>
            </a:r>
          </a:p>
          <a:p>
            <a:pPr algn="r" rtl="1">
              <a:lnSpc>
                <a:spcPct val="108000"/>
              </a:lnSpc>
              <a:spcAft>
                <a:spcPts val="11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Lemon Squeezy بديل قوي — يدعم الأردن صراحةً ولديه SDK لـ JavaScript/Node.</a:t>
            </a:r>
          </a:p>
          <a:p>
            <a:pPr algn="r" rtl="1">
              <a:lnSpc>
                <a:spcPct val="108000"/>
              </a:lnSpc>
              <a:spcAft>
                <a:spcPts val="11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2Checkout (Verifone) — الوحيد بأسعار معلنة وشفافة: 4.5% + $0.45 لكل اشتراك.</a:t>
            </a:r>
          </a:p>
          <a:p>
            <a:pPr algn="r" rtl="1">
              <a:lnSpc>
                <a:spcPct val="108000"/>
              </a:lnSpc>
              <a:spcAft>
                <a:spcPts val="11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FastSpring — MoR صالح للأردن، لكن أسعاره بعرض سعر فقط (غير معلنة).</a:t>
            </a:r>
          </a:p>
          <a:p>
            <a:pPr algn="r" rtl="1">
              <a:lnSpc>
                <a:spcPct val="108000"/>
              </a:lnSpc>
              <a:spcAft>
                <a:spcPts val="11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المسار «مع شركة أردنية»: PayTabs (عبر MEPS) / Tap / MEPS — لا ينشرون أسعار الأردن علناً.</a:t>
            </a:r>
          </a:p>
          <a:p>
            <a:pPr algn="r" rtl="1">
              <a:lnSpc>
                <a:spcPct val="108000"/>
              </a:lnSpc>
              <a:spcAft>
                <a:spcPts val="110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⚠ العمولة الثابتة لكل عملية تؤذي الاشتراكات الصغيرة بشدّة → فضّل الفوترة السنوية أو ارفع قيمة الباقة.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الأساس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نموذجان للدفع — وأيّهما يناسبك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03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1828800"/>
            <a:ext cx="5440680" cy="4023360"/>
          </a:xfrm>
          <a:prstGeom prst="rect">
            <a:avLst/>
          </a:prstGeom>
          <a:solidFill>
            <a:srgbClr val="141417"/>
          </a:solidFill>
          <a:ln w="9525">
            <a:solidFill>
              <a:srgbClr val="D4AF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2011680"/>
            <a:ext cx="49834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A · Merchant of Record (MoR)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487168"/>
            <a:ext cx="49834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Paddle · Lemon Squeezy · 2Checkout · FastSpring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971800"/>
            <a:ext cx="498348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المزوّد هو «بائع السجل» — يقبل البطاقات عالمياً ويحصّل ويسدّد الضريبة/VAT ويدير الاشتراكات.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4AD295"/>
                </a:solidFill>
                <a:latin typeface="Tahoma"/>
                <a:cs typeface="Tahoma"/>
                <a:ea typeface="Tahoma"/>
              </a:rPr>
              <a:t>لا تحتاج بنكاً محلياً ولا رخصة أردنية للقبول.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10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1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تحتاج فقط كياناً بسيطاً لاستلام الدفعات (أو Payoneer).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الأنسب لمنصّة SaaS عالمية من الأردن.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10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1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العمولة أعلى (~5%+).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1828800"/>
            <a:ext cx="5440680" cy="4023360"/>
          </a:xfrm>
          <a:prstGeom prst="rect">
            <a:avLst/>
          </a:prstGeom>
          <a:solidFill>
            <a:srgbClr val="141417"/>
          </a:solidFill>
          <a:ln w="9525">
            <a:solidFill>
              <a:srgbClr val="1B1C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37960" y="2011680"/>
            <a:ext cx="49834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B · بوابة / مُستحوِذ محلي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37960" y="2487168"/>
            <a:ext cx="49834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PayTabs (via MEPS) · Tap · MEPS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37960" y="2971800"/>
            <a:ext cx="498348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تحتاج شركة أردنية مُسجّلة + حساب تاجر لدى بنك محلي (عبر MEPS).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4AD295"/>
                </a:solidFill>
                <a:latin typeface="Tahoma"/>
                <a:cs typeface="Tahoma"/>
                <a:ea typeface="Tahoma"/>
              </a:rPr>
              <a:t>العمولة غالباً أقل، والتسوية بالدينار.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2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250" b="1">
                <a:solidFill>
                  <a:srgbClr val="E56B6B"/>
                </a:solidFill>
                <a:latin typeface="Tahoma"/>
                <a:cs typeface="Tahoma"/>
                <a:ea typeface="Tahoma"/>
              </a:rPr>
              <a:t>موجّه محلياً/إقليمياً — وليس قبولاً عالمياً بسلاسة.</a:t>
            </a:r>
          </a:p>
          <a:p>
            <a:pPr algn="r" rtl="1">
              <a:lnSpc>
                <a:spcPct val="108000"/>
              </a:lnSpc>
              <a:spcAft>
                <a:spcPts val="800"/>
              </a:spcAft>
            </a:pPr>
            <a:r>
              <a:rPr sz="110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1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أسعار الأردن غير معلنة (تواصل مع المبيعات).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5989320"/>
            <a:ext cx="1091153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الخلاصة: SaaS عالمي + Stripe غير متاح  →  ابدأ بنموذج MoR (A).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نظرة سريعة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جدول المقارنة — أفضل ٥ خيارات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04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48640" y="1828800"/>
          <a:ext cx="1207008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1783080"/>
                <a:gridCol w="2057400"/>
                <a:gridCol w="1828800"/>
                <a:gridCol w="2057400"/>
                <a:gridCol w="2240280"/>
              </a:tblGrid>
              <a:tr h="685800">
                <a:tc>
                  <a:txBody>
                    <a:bodyPr/>
                    <a:lstStyle/>
                    <a:p>
                      <a:pPr algn="ctr" rtl="1"/>
                      <a:r>
                        <a:rPr sz="115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الخيار</a:t>
                      </a:r>
                    </a:p>
                  </a:txBody>
                  <a:tcPr marL="63500" marR="63500" marT="50800" marB="50800" anchor="ctr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15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النموذج</a:t>
                      </a:r>
                    </a:p>
                  </a:txBody>
                  <a:tcPr marL="63500" marR="63500" marT="50800" marB="50800" anchor="ctr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15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متاح بالأردن؟</a:t>
                      </a:r>
                    </a:p>
                  </a:txBody>
                  <a:tcPr marL="63500" marR="63500" marT="50800" marB="50800" anchor="ctr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15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التسعير</a:t>
                      </a:r>
                    </a:p>
                  </a:txBody>
                  <a:tcPr marL="63500" marR="63500" marT="50800" marB="50800" anchor="ctr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15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استلام الأموال</a:t>
                      </a:r>
                    </a:p>
                  </a:txBody>
                  <a:tcPr marL="63500" marR="63500" marT="50800" marB="50800" anchor="ctr">
                    <a:solidFill>
                      <a:srgbClr val="8A73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150" b="1">
                          <a:solidFill>
                            <a:srgbClr val="0A0A0A"/>
                          </a:solidFill>
                          <a:latin typeface="Tahoma"/>
                          <a:cs typeface="Tahoma"/>
                          <a:ea typeface="Tahoma"/>
                        </a:rPr>
                        <a:t>الأنسب</a:t>
                      </a:r>
                    </a:p>
                  </a:txBody>
                  <a:tcPr marL="63500" marR="63500" marT="50800" marB="50800" anchor="ctr">
                    <a:solidFill>
                      <a:srgbClr val="8A7324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D4AF37"/>
                          </a:solidFill>
                          <a:latin typeface="Tahoma"/>
                          <a:cs typeface="Tahoma"/>
                          <a:ea typeface="Tahoma"/>
                        </a:rPr>
                        <a:t>Paddle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MoR (بدون شركة)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نعم — ضمن الدول المدعومة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غير معلنة (~5%+$0.50)*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تحويل بنكي · USD/EUR/GBP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الأقوى شاملاً لـ SaaS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D4AF37"/>
                          </a:solidFill>
                          <a:latin typeface="Tahoma"/>
                          <a:cs typeface="Tahoma"/>
                          <a:ea typeface="Tahoma"/>
                        </a:rPr>
                        <a:t>Lemon Squeezy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MoR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نعم — مذكور صراحةً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غير معلنة (~5%+$0.50)*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بنك / PayPal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بديل قوي (راجع التحديث)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D4AF37"/>
                          </a:solidFill>
                          <a:latin typeface="Tahoma"/>
                          <a:cs typeface="Tahoma"/>
                          <a:ea typeface="Tahoma"/>
                        </a:rPr>
                        <a:t>2Checkout (Verifone)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MoR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نعم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معلنة: 4.5%+$0.45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USD/EUR/GBP · Payoneer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أسعار شفّافة فوراً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D4AF37"/>
                          </a:solidFill>
                          <a:latin typeface="Tahoma"/>
                          <a:cs typeface="Tahoma"/>
                          <a:ea typeface="Tahoma"/>
                        </a:rPr>
                        <a:t>FastSpring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MoR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نعم — غير محظور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بعرض سعر فقط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USD لبنك أردني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حجوم أعلى بتفاوض</a:t>
                      </a:r>
                    </a:p>
                  </a:txBody>
                  <a:tcPr marL="63500" marR="63500" marT="38100" marB="38100" anchor="ctr">
                    <a:solidFill>
                      <a:srgbClr val="1B1C22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D4AF37"/>
                          </a:solidFill>
                          <a:latin typeface="Tahoma"/>
                          <a:cs typeface="Tahoma"/>
                          <a:ea typeface="Tahoma"/>
                        </a:rPr>
                        <a:t>PayTabs (via MEPS)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محلي (مع شركة)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نعم — بوابة أردن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غير معلنة — مبيعات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بالدينار / محلي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sz="1050" b="0">
                          <a:solidFill>
                            <a:srgbClr val="F2F1EC"/>
                          </a:solidFill>
                          <a:latin typeface="Tahoma"/>
                          <a:cs typeface="Tahoma"/>
                          <a:ea typeface="Tahoma"/>
                        </a:rPr>
                        <a:t>مسار الشركة الأردنية</a:t>
                      </a:r>
                    </a:p>
                  </a:txBody>
                  <a:tcPr marL="63500" marR="63500" marT="38100" marB="38100" anchor="ctr">
                    <a:solidFill>
                      <a:srgbClr val="141417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40080" y="6053328"/>
            <a:ext cx="10911535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9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* أرقام Paddle / Lemon Squeezy متداولة وغير مثبّتة رسمياً في مصادرنا — تحقّق من صفحة الأسعار قبل الاعتماد.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خيار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Paddle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05</a:t>
            </a:r>
          </a:p>
        </p:txBody>
      </p:sp>
      <p:sp>
        <p:nvSpPr>
          <p:cNvPr id="9" name="Rectangle 8"/>
          <p:cNvSpPr/>
          <p:nvPr/>
        </p:nvSpPr>
        <p:spPr>
          <a:xfrm>
            <a:off x="8168335" y="868680"/>
            <a:ext cx="3383280" cy="502920"/>
          </a:xfrm>
          <a:prstGeom prst="rect">
            <a:avLst/>
          </a:prstGeom>
          <a:solidFill>
            <a:srgbClr val="141417"/>
          </a:solidFill>
          <a:ln w="952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59775" y="950976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4AD295"/>
                </a:solidFill>
                <a:latin typeface="Tahoma"/>
                <a:cs typeface="Tahoma"/>
                <a:ea typeface="Tahoma"/>
              </a:rPr>
              <a:t>MoR — التوصية الأولى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19"/>
            <a:ext cx="10911535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النموذج: MoR — بدون بنك أو مُستحوِذ محلي (تحتاج كياناً لاستلام الدفعات فقط).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الأردن: ضمن الدول المدعومة (القائمة متغيّرة — راجِعها قبل الإطلاق).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التكامل: API موحّد + ٤ حزم SDK رسمية (Node.js · Python · Go · PHP).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دورة اشتراك كاملة: إيقاف/استئناف، ترقية/تخفيض، تغيير تاريخ الفوترة/طريقة الدفع/العملة، فوترة بفاتورة.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البيع لأكثر من ٢٠٠ دولة (٢٢٩) — باستثناء الدول الخاضعة للعقوبات.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التسعير: غير مثبّت رسمياً في مصادرنا (يُتداول ~5% + $0.50). يتكفّل بالضريبة/VAT (مسؤوليتك = صفر).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الأنسب: الخيار الأقوى شاملاً لـ SaaS — ابدأ به.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989320"/>
            <a:ext cx="1091153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المصدر: </a:t>
            </a:r>
            <a:r>
              <a:rPr sz="10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developer.paddle.com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خيار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Lemon Squeezy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06</a:t>
            </a:r>
          </a:p>
        </p:txBody>
      </p:sp>
      <p:sp>
        <p:nvSpPr>
          <p:cNvPr id="9" name="Rectangle 8"/>
          <p:cNvSpPr/>
          <p:nvPr/>
        </p:nvSpPr>
        <p:spPr>
          <a:xfrm>
            <a:off x="8168335" y="868680"/>
            <a:ext cx="3383280" cy="502920"/>
          </a:xfrm>
          <a:prstGeom prst="rect">
            <a:avLst/>
          </a:prstGeom>
          <a:solidFill>
            <a:srgbClr val="141417"/>
          </a:solidFill>
          <a:ln w="9525">
            <a:solidFill>
              <a:srgbClr val="4AD29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59775" y="950976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4AD295"/>
                </a:solidFill>
                <a:latin typeface="Tahoma"/>
                <a:cs typeface="Tahoma"/>
                <a:ea typeface="Tahoma"/>
              </a:rPr>
              <a:t>MoR — يدعم الأردن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19"/>
            <a:ext cx="10911535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النموذج: MoR — يدعم تجّار الأردن (الأردن مذكور صراحةً ضمن دول الدفع البنكي).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التكامل: SDK رسمي لـ JavaScript/Node يغطّي الـ API كاملاً؛ بدء الاشتراك عبر رابط Checkout.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إدارة كاملة عبر REST API v1: إلغاء/استئناف، إيقاف، تغيير الخطة.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التسعير: غير مثبّت (يُتداول ~5% + $0.50). يتكفّل بالضريبة. الدفعات: بنك أو PayPal.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⚠ تنبيه زمني مهم: استحوذت Stripe على Lemon Squeezy (2024) وتنتقل إلى «Stripe Managed Payments»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D4AF37"/>
                </a:solidFill>
                <a:latin typeface="Tahoma"/>
                <a:cs typeface="Tahoma"/>
                <a:ea typeface="Tahoma"/>
              </a:rPr>
              <a:t>(~٣٥ دولة فقط) — وجود الأردن غير مؤكّد؛ قد يُوجَّه غير المدعومين لتأسيس كيان أمريكي عبر Stripe Atlas.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النسخة الحالية ما زالت تسجّل الأردن — تحقّق من صفحة الدول المدعومة قبل الاعتماد.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989320"/>
            <a:ext cx="1091153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المصدر: </a:t>
            </a:r>
            <a:r>
              <a:rPr sz="10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docs.lemonsqueezy.com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خيار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2Checkout (Verifone)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07</a:t>
            </a:r>
          </a:p>
        </p:txBody>
      </p:sp>
      <p:sp>
        <p:nvSpPr>
          <p:cNvPr id="9" name="Rectangle 8"/>
          <p:cNvSpPr/>
          <p:nvPr/>
        </p:nvSpPr>
        <p:spPr>
          <a:xfrm>
            <a:off x="8168335" y="868680"/>
            <a:ext cx="3383280" cy="502920"/>
          </a:xfrm>
          <a:prstGeom prst="rect">
            <a:avLst/>
          </a:prstGeom>
          <a:solidFill>
            <a:srgbClr val="141417"/>
          </a:solidFill>
          <a:ln w="9525">
            <a:solidFill>
              <a:srgbClr val="D4AF3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59775" y="950976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MoR — الأسعار الأشفّ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19"/>
            <a:ext cx="10911535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النموذج: MoR — يدخل +١٩٠ سوقاً بدون كيانات محلية.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التسعير (الأكثر شفافية): 2Subscribe (اشتراكات) = 4.5% + $0.45 · 2Sell (أساسي) = 3.5% + $0.35.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بلا رسوم إعداد/شهرية، وبلا رسوم إضافية للفوترة المتكرّرة أو الحماية من الاحتيال.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E56B6B"/>
                </a:solidFill>
                <a:latin typeface="Tahoma"/>
                <a:cs typeface="Tahoma"/>
                <a:ea typeface="Tahoma"/>
              </a:rPr>
              <a:t>⚠ الرسم الثابت يهيمن على الاشتراكات الصغيرة: ~9% على $10، و~13.5% على $5.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الدفعات: USD/EUR/GBP فقط (لا دينار) — تحويل ($15، 2–5 أيام) / PayPal (فوري، بلا رسوم) /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بطاقة Mastercard مدفوعة مسبقاً عبر Payoneer (يوم عمل، بلا رسوم) → اسحب لبنك أردني.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الأنسب: عندما تريد أسعاراً معلنة وواضحة من اليوم الأول.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989320"/>
            <a:ext cx="1091153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المصدر: </a:t>
            </a:r>
            <a:r>
              <a:rPr sz="10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2checkout.com/pricing · docs.2checkout.com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خيار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FastSpring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08</a:t>
            </a:r>
          </a:p>
        </p:txBody>
      </p:sp>
      <p:sp>
        <p:nvSpPr>
          <p:cNvPr id="9" name="Rectangle 8"/>
          <p:cNvSpPr/>
          <p:nvPr/>
        </p:nvSpPr>
        <p:spPr>
          <a:xfrm>
            <a:off x="8168335" y="868680"/>
            <a:ext cx="3383280" cy="502920"/>
          </a:xfrm>
          <a:prstGeom prst="rect">
            <a:avLst/>
          </a:prstGeom>
          <a:solidFill>
            <a:srgbClr val="141417"/>
          </a:solidFill>
          <a:ln w="9525">
            <a:solidFill>
              <a:srgbClr val="9AA0A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59775" y="950976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9AA0AE"/>
                </a:solidFill>
                <a:latin typeface="Tahoma"/>
                <a:cs typeface="Tahoma"/>
                <a:ea typeface="Tahoma"/>
              </a:rPr>
              <a:t>MoR — بعرض سعر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19"/>
            <a:ext cx="10911535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النموذج: MoR — الأردن مؤهّل (ليس ضمن الدول المحظورة).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يدير الدفع والضريبة/VAT والاشتراكات ومراقبة الاحتيال. تكامل: API + متجر/Checkout مُستضاف.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E56B6B"/>
                </a:solidFill>
                <a:latin typeface="Tahoma"/>
                <a:cs typeface="Tahoma"/>
                <a:ea typeface="Tahoma"/>
              </a:rPr>
              <a:t>التسعير: غير معلن — بعرض سعر فقط (نموذج مشاركة إيرادات تفاوضي).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تقديرات غير رسمية متداولة (~5.9% + $0.95 حتى ~8.9%) — ليست بطاقة أسعار رسمية.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الدفعات: USD لبنك أردني. يتطلّب وثيقة تسجيل عمل (مؤسسة فردية أردنية تكفي — احتكاك منخفض).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الأنسب: حجوم أعلى مع تفاوض سعري.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989320"/>
            <a:ext cx="1091153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المصدر: </a:t>
            </a:r>
            <a:r>
              <a:rPr sz="10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fastspring.com/pricing · /merchant-of-record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1650675" y="502920"/>
            <a:ext cx="38100" cy="868680"/>
          </a:xfrm>
          <a:prstGeom prst="rect">
            <a:avLst/>
          </a:prstGeom>
          <a:solidFill>
            <a:srgbClr val="D4AF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02920"/>
            <a:ext cx="1082009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خيار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841248"/>
            <a:ext cx="10820095" cy="685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 rt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26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PayTabs (via MEPS) + المسار المحلي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572768"/>
            <a:ext cx="10911535" cy="12700"/>
          </a:xfrm>
          <a:prstGeom prst="rect">
            <a:avLst/>
          </a:prstGeom>
          <a:solidFill>
            <a:srgbClr val="1B1C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0" y="6473952"/>
            <a:ext cx="12191695" cy="15240"/>
          </a:xfrm>
          <a:prstGeom prst="rect">
            <a:avLst/>
          </a:prstGeom>
          <a:solidFill>
            <a:srgbClr val="8A73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6510528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COMESTARE  ·  دراسة بوابات الدفع — يونيو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02975" y="6510528"/>
            <a:ext cx="685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09</a:t>
            </a:r>
          </a:p>
        </p:txBody>
      </p:sp>
      <p:sp>
        <p:nvSpPr>
          <p:cNvPr id="9" name="Rectangle 8"/>
          <p:cNvSpPr/>
          <p:nvPr/>
        </p:nvSpPr>
        <p:spPr>
          <a:xfrm>
            <a:off x="8168335" y="868680"/>
            <a:ext cx="3383280" cy="502920"/>
          </a:xfrm>
          <a:prstGeom prst="rect">
            <a:avLst/>
          </a:prstGeom>
          <a:solidFill>
            <a:srgbClr val="141417"/>
          </a:solidFill>
          <a:ln w="9525">
            <a:solidFill>
              <a:srgbClr val="F2F1E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59775" y="950976"/>
            <a:ext cx="3200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 rtl="1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2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مع شركة أردنية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19"/>
            <a:ext cx="10911535" cy="3840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النموذج: يعمل في الأردن بشراكة مع MEPS (مُستحوِذ مرخّص من البنك المركزي الأردني) — بوابة تسجيل أردنية.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التكامل: API + فوترة متكرّرة (أسبوعي/شهري/سنوي؛ الحد الأدنى للفاصل يومان — ليس يومياً رغم التسويق).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E56B6B"/>
                </a:solidFill>
                <a:latin typeface="Tahoma"/>
                <a:cs typeface="Tahoma"/>
                <a:ea typeface="Tahoma"/>
              </a:rPr>
              <a:t>التسعير: غير معلن للأردن — تواصل مع المبيعات (أسعار MENA عامة موجودة لكنها ليست خاصة بالأردن).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40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◆  </a:t>
            </a:r>
            <a:r>
              <a:rPr sz="1400" b="1">
                <a:solidFill>
                  <a:srgbClr val="F2F1EC"/>
                </a:solidFill>
                <a:latin typeface="Tahoma"/>
                <a:cs typeface="Tahoma"/>
                <a:ea typeface="Tahoma"/>
              </a:rPr>
              <a:t>يتطلّب: حساب تاجر مُسجّل + علاقة مُستحوِذ محلي؛ التسوية محلية/بالدينار.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بدائل المسار نفسه: Tap Payments (يتطلّب سجلّاً تجارياً؛ منتج «Solopreneurs» قد يقبل مؤسسة فردية).</a:t>
            </a:r>
          </a:p>
          <a:p>
            <a:pPr algn="r" rtl="1">
              <a:lnSpc>
                <a:spcPct val="108000"/>
              </a:lnSpc>
              <a:spcAft>
                <a:spcPts val="950"/>
              </a:spcAft>
            </a:pPr>
            <a:r>
              <a:rPr sz="1250" b="1">
                <a:solidFill>
                  <a:srgbClr val="8A7324"/>
                </a:solidFill>
                <a:latin typeface="Tahoma"/>
                <a:cs typeface="Tahoma"/>
                <a:ea typeface="Tahoma"/>
              </a:rPr>
              <a:t>–  </a:t>
            </a:r>
            <a:r>
              <a:rPr sz="12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MEPS مباشرة: مُستحوِذ محلي، يدعم الفوترة المتكرّرة تقنياً (MPGS) — لكنه ليس حلّ قبول عالمي بسلاسة.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989320"/>
            <a:ext cx="10911535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06000"/>
              </a:lnSpc>
              <a:spcBef>
                <a:spcPts val="0"/>
              </a:spcBef>
              <a:spcAft>
                <a:spcPts val="600"/>
              </a:spcAft>
            </a:pPr>
            <a:r>
              <a:rPr sz="1050" b="1">
                <a:solidFill>
                  <a:srgbClr val="D4AF37"/>
                </a:solidFill>
                <a:latin typeface="Tahoma"/>
                <a:cs typeface="Tahoma"/>
                <a:ea typeface="Tahoma"/>
              </a:rPr>
              <a:t>المصدر: </a:t>
            </a:r>
            <a:r>
              <a:rPr sz="1050" b="0">
                <a:solidFill>
                  <a:srgbClr val="9AA0AE"/>
                </a:solidFill>
                <a:latin typeface="Tahoma"/>
                <a:cs typeface="Tahoma"/>
                <a:ea typeface="Tahoma"/>
              </a:rPr>
              <a:t>ai.paytabs.com/en/jordan-payment-gateway · mepspay.com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